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sldIdLst>
    <p:sldId id="256" r:id="rId2"/>
    <p:sldId id="257" r:id="rId3"/>
    <p:sldId id="258" r:id="rId4"/>
    <p:sldId id="264" r:id="rId5"/>
    <p:sldId id="259" r:id="rId6"/>
    <p:sldId id="266" r:id="rId7"/>
    <p:sldId id="260" r:id="rId8"/>
    <p:sldId id="261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7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8/18/11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8/18/11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8/18/11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8/18/11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8/18/11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8/18/11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8/18/11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8/18/11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8/18/11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8/18/11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8/18/11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8/18/11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96170" y="38862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Kostka</a:t>
            </a:r>
            <a:r>
              <a:rPr lang="en-US" sz="3600" dirty="0" smtClean="0"/>
              <a:t>/Payne Chapter 1 – Part Two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966246"/>
            <a:ext cx="7772400" cy="1470025"/>
          </a:xfrm>
        </p:spPr>
        <p:txBody>
          <a:bodyPr/>
          <a:lstStyle/>
          <a:p>
            <a:r>
              <a:rPr lang="en-US" sz="6600" dirty="0" smtClean="0"/>
              <a:t>Elements of Pitch</a:t>
            </a:r>
            <a:br>
              <a:rPr lang="en-US" sz="6600" dirty="0" smtClean="0"/>
            </a:br>
            <a:r>
              <a:rPr lang="en-US" sz="4000" dirty="0" smtClean="0"/>
              <a:t>(Continued)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73280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642235" y="2813356"/>
            <a:ext cx="5761900" cy="2067765"/>
          </a:xfrm>
          <a:prstGeom prst="rect">
            <a:avLst/>
          </a:prstGeom>
          <a:solidFill>
            <a:schemeClr val="tx1"/>
          </a:solidFill>
          <a:effectLst>
            <a:outerShdw blurRad="50800" dist="88900" dir="5400000" sx="96000" sy="96000" rotWithShape="0">
              <a:schemeClr val="tx1">
                <a:lumMod val="6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Interval Inversion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432901"/>
            <a:ext cx="7924800" cy="1202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The new numerical name can be calculated by subtracting the old numerical name from 9.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2020063" y="2939311"/>
            <a:ext cx="5772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9	9	9	9	9	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83625" y="3373750"/>
            <a:ext cx="58983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-2</a:t>
            </a: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u="sng" dirty="0" smtClean="0">
                <a:solidFill>
                  <a:schemeClr val="bg1"/>
                </a:solidFill>
              </a:rPr>
              <a:t>-3</a:t>
            </a: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u="sng" dirty="0" smtClean="0">
                <a:solidFill>
                  <a:schemeClr val="bg1"/>
                </a:solidFill>
              </a:rPr>
              <a:t>-4</a:t>
            </a: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u="sng" dirty="0" smtClean="0">
                <a:solidFill>
                  <a:schemeClr val="bg1"/>
                </a:solidFill>
              </a:rPr>
              <a:t>-5</a:t>
            </a: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u="sng" dirty="0" smtClean="0">
                <a:solidFill>
                  <a:schemeClr val="bg1"/>
                </a:solidFill>
              </a:rPr>
              <a:t>-6</a:t>
            </a: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u="sng" dirty="0" smtClean="0">
                <a:solidFill>
                  <a:schemeClr val="bg1"/>
                </a:solidFill>
              </a:rPr>
              <a:t>-7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20063" y="3973396"/>
            <a:ext cx="5772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7	6	5	4	3	2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62" y="5248449"/>
            <a:ext cx="8534400" cy="1083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790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165213" y="3204349"/>
            <a:ext cx="4761500" cy="1616072"/>
          </a:xfrm>
          <a:prstGeom prst="rect">
            <a:avLst/>
          </a:prstGeom>
          <a:solidFill>
            <a:schemeClr val="tx1"/>
          </a:solidFill>
          <a:effectLst>
            <a:outerShdw blurRad="50800" dist="88900" dir="5400000" sx="96000" sy="96000" rotWithShape="0">
              <a:schemeClr val="tx1">
                <a:lumMod val="6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Interval Inversion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1202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The </a:t>
            </a:r>
            <a:r>
              <a:rPr lang="en-US" sz="3000" dirty="0" smtClean="0"/>
              <a:t>modifier also changes (with th</a:t>
            </a:r>
            <a:r>
              <a:rPr lang="en-US" sz="3000" dirty="0" smtClean="0"/>
              <a:t>e exception of Perfect intervals)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2543040" y="3330303"/>
            <a:ext cx="5772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m</a:t>
            </a: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smtClean="0">
                <a:solidFill>
                  <a:schemeClr val="bg1"/>
                </a:solidFill>
              </a:rPr>
              <a:t>M</a:t>
            </a: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smtClean="0">
                <a:solidFill>
                  <a:schemeClr val="bg1"/>
                </a:solidFill>
              </a:rPr>
              <a:t>P</a:t>
            </a: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smtClean="0">
                <a:solidFill>
                  <a:schemeClr val="bg1"/>
                </a:solidFill>
              </a:rPr>
              <a:t>+</a:t>
            </a: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smtClean="0"/>
              <a:t>°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3040" y="3954011"/>
            <a:ext cx="58983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M</a:t>
            </a:r>
            <a:r>
              <a:rPr lang="en-US" sz="4000" dirty="0" smtClean="0">
                <a:solidFill>
                  <a:schemeClr val="bg1"/>
                </a:solidFill>
              </a:rPr>
              <a:t>	m	P		+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83336" y="3315151"/>
            <a:ext cx="44108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>
                <a:solidFill>
                  <a:schemeClr val="bg1"/>
                </a:solidFill>
              </a:rPr>
              <a:t>°</a:t>
            </a:r>
            <a:endParaRPr lang="en-US" sz="5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85863" y="3883328"/>
            <a:ext cx="44108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>
                <a:solidFill>
                  <a:schemeClr val="bg1"/>
                </a:solidFill>
              </a:rPr>
              <a:t>°</a:t>
            </a:r>
            <a:endParaRPr lang="en-US" sz="50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348041" y="4012007"/>
            <a:ext cx="4439923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38100" dist="25400" dir="5400000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87256" y="3511042"/>
            <a:ext cx="0" cy="9711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197430" y="3511042"/>
            <a:ext cx="0" cy="9711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107604" y="3511042"/>
            <a:ext cx="0" cy="9711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973348" y="3511042"/>
            <a:ext cx="0" cy="9711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623817" y="3093492"/>
            <a:ext cx="3642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_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42372" y="3714016"/>
            <a:ext cx="3642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_</a:t>
            </a:r>
          </a:p>
        </p:txBody>
      </p:sp>
    </p:spTree>
    <p:extLst>
      <p:ext uri="{BB962C8B-B14F-4D97-AF65-F5344CB8AC3E}">
        <p14:creationId xmlns:p14="http://schemas.microsoft.com/office/powerpoint/2010/main" val="484420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210144" y="3330303"/>
            <a:ext cx="6367438" cy="2064780"/>
          </a:xfrm>
          <a:prstGeom prst="rect">
            <a:avLst/>
          </a:prstGeom>
          <a:solidFill>
            <a:schemeClr val="tx1"/>
          </a:solidFill>
          <a:effectLst>
            <a:outerShdw blurRad="50800" dist="88900" dir="5400000" sx="96000" sy="96000" rotWithShape="0">
              <a:schemeClr val="tx1">
                <a:lumMod val="6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Interval </a:t>
            </a:r>
            <a:r>
              <a:rPr lang="en-US" sz="4000" dirty="0" smtClean="0"/>
              <a:t>Calculation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516229"/>
            <a:ext cx="7924800" cy="17166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/>
              <a:t>Another method for calculating intervals is to memorize the number of steps which comprise intervals up </a:t>
            </a:r>
            <a:r>
              <a:rPr lang="en-US" sz="3000" dirty="0" smtClean="0"/>
              <a:t>to a </a:t>
            </a:r>
            <a:r>
              <a:rPr lang="en-US" sz="3000" dirty="0"/>
              <a:t>P4th, then </a:t>
            </a:r>
            <a:r>
              <a:rPr lang="en-US" sz="3000" dirty="0" smtClean="0"/>
              <a:t>apply </a:t>
            </a:r>
            <a:r>
              <a:rPr lang="en-US" sz="3000" dirty="0"/>
              <a:t>inversions.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1462027" y="3367767"/>
            <a:ext cx="27990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M</a:t>
            </a:r>
            <a:r>
              <a:rPr lang="en-US" sz="4000" dirty="0" smtClean="0">
                <a:solidFill>
                  <a:schemeClr val="bg1"/>
                </a:solidFill>
              </a:rPr>
              <a:t>2	1 step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M3	2 steps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P4</a:t>
            </a: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smtClean="0">
                <a:solidFill>
                  <a:schemeClr val="bg1"/>
                </a:solidFill>
              </a:rPr>
              <a:t>2½ steps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0036" y="3366232"/>
            <a:ext cx="27990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m2</a:t>
            </a:r>
            <a:r>
              <a:rPr lang="en-US" sz="4000" dirty="0">
                <a:solidFill>
                  <a:schemeClr val="bg1"/>
                </a:solidFill>
              </a:rPr>
              <a:t>	½ </a:t>
            </a:r>
            <a:r>
              <a:rPr lang="en-US" sz="4000" dirty="0" smtClean="0">
                <a:solidFill>
                  <a:schemeClr val="bg1"/>
                </a:solidFill>
              </a:rPr>
              <a:t>step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m3	1</a:t>
            </a:r>
            <a:r>
              <a:rPr lang="en-US" sz="4000" dirty="0">
                <a:solidFill>
                  <a:schemeClr val="bg1"/>
                </a:solidFill>
              </a:rPr>
              <a:t>½</a:t>
            </a:r>
            <a:r>
              <a:rPr lang="en-US" sz="4000" dirty="0" smtClean="0">
                <a:solidFill>
                  <a:schemeClr val="bg1"/>
                </a:solidFill>
              </a:rPr>
              <a:t> steps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387021" y="3453273"/>
            <a:ext cx="0" cy="1853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462027" y="4085479"/>
            <a:ext cx="5863668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38100" dist="25400" dir="5400000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462027" y="4689671"/>
            <a:ext cx="5863668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38100" dist="25400" dir="5400000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770370" y="3735008"/>
            <a:ext cx="3642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_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70370" y="3121823"/>
            <a:ext cx="3642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_</a:t>
            </a:r>
          </a:p>
        </p:txBody>
      </p:sp>
    </p:spTree>
    <p:extLst>
      <p:ext uri="{BB962C8B-B14F-4D97-AF65-F5344CB8AC3E}">
        <p14:creationId xmlns:p14="http://schemas.microsoft.com/office/powerpoint/2010/main" val="3010799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Scale Degree Names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286" y="1584937"/>
            <a:ext cx="8175813" cy="24806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8361" y="4185418"/>
            <a:ext cx="1689738" cy="200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101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Intervals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3035347"/>
            <a:ext cx="7924800" cy="8358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+mj-lt"/>
              </a:rPr>
              <a:t>Harmonic/Melodic</a:t>
            </a:r>
            <a:endParaRPr lang="en-US" sz="40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003" y="4076484"/>
            <a:ext cx="7170890" cy="17904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599" y="1631722"/>
            <a:ext cx="80034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An interval is the measurement of the distance in pitch between two notes.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776810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Generic Intervals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432901"/>
            <a:ext cx="7924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G</a:t>
            </a:r>
            <a:r>
              <a:rPr lang="en-US" sz="3000" b="1" dirty="0" smtClean="0"/>
              <a:t>eneric </a:t>
            </a:r>
            <a:r>
              <a:rPr lang="en-US" sz="3000" b="1" dirty="0"/>
              <a:t>intervals</a:t>
            </a:r>
            <a:r>
              <a:rPr lang="en-US" sz="3000" dirty="0"/>
              <a:t>, </a:t>
            </a:r>
            <a:r>
              <a:rPr lang="en-US" sz="3000" dirty="0" smtClean="0"/>
              <a:t>are </a:t>
            </a:r>
            <a:r>
              <a:rPr lang="en-US" sz="3000" dirty="0"/>
              <a:t>measured on the </a:t>
            </a:r>
            <a:r>
              <a:rPr lang="en-US" sz="3000" dirty="0" smtClean="0"/>
              <a:t>staff or by letter name.</a:t>
            </a:r>
          </a:p>
          <a:p>
            <a:pPr marL="0" indent="0">
              <a:buNone/>
            </a:pPr>
            <a:r>
              <a:rPr lang="en-US" sz="3200" dirty="0"/>
              <a:t>When two notes occupy the same line or space, they are a </a:t>
            </a:r>
            <a:r>
              <a:rPr lang="en-US" sz="3200" b="1" dirty="0"/>
              <a:t>first</a:t>
            </a:r>
            <a:r>
              <a:rPr lang="en-US" sz="3200" dirty="0"/>
              <a:t> (or a </a:t>
            </a:r>
            <a:r>
              <a:rPr lang="en-US" sz="3200" b="1" dirty="0"/>
              <a:t>prime</a:t>
            </a:r>
            <a:r>
              <a:rPr lang="en-US" sz="3200" dirty="0"/>
              <a:t>) apart.</a:t>
            </a:r>
            <a:endParaRPr lang="en-US" sz="3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875" y="3796201"/>
            <a:ext cx="8629732" cy="25449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12495" y="5898908"/>
            <a:ext cx="92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UNISON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29462" y="5898908"/>
            <a:ext cx="935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OCTAVE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33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Perfect</a:t>
            </a:r>
            <a:r>
              <a:rPr lang="en-US" sz="4000" dirty="0"/>
              <a:t> </a:t>
            </a:r>
            <a:r>
              <a:rPr lang="en-US" sz="4000" dirty="0" smtClean="0"/>
              <a:t>Intervals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443397"/>
            <a:ext cx="7924800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smtClean="0"/>
              <a:t>Learn modifiers for intervals by relating them to the intervals contained in the major scale.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Perfect</a:t>
            </a:r>
            <a:r>
              <a:rPr lang="en-US" sz="3000" dirty="0" smtClean="0"/>
              <a:t> (P) is a modifier used only in connection with Unisons, 4ths, 5ths, and 8ves.</a:t>
            </a:r>
          </a:p>
          <a:p>
            <a:pPr marL="0" indent="0">
              <a:buNone/>
            </a:pPr>
            <a:r>
              <a:rPr lang="en-US" sz="3000" dirty="0" smtClean="0"/>
              <a:t>To spell one of these intervals, you need only think of scale steps 1, 4, and 5 of that note’s key.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29949" y="4072554"/>
            <a:ext cx="3326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^</a:t>
            </a:r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2690675" y="4067515"/>
            <a:ext cx="3326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^</a:t>
            </a:r>
            <a:endParaRPr lang="en-US" sz="3000" dirty="0"/>
          </a:p>
        </p:txBody>
      </p:sp>
      <p:sp>
        <p:nvSpPr>
          <p:cNvPr id="7" name="TextBox 6"/>
          <p:cNvSpPr txBox="1"/>
          <p:nvPr/>
        </p:nvSpPr>
        <p:spPr>
          <a:xfrm>
            <a:off x="3660111" y="4062476"/>
            <a:ext cx="3326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^</a:t>
            </a:r>
            <a:endParaRPr lang="en-US" sz="3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631" y="4849279"/>
            <a:ext cx="7421028" cy="1593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632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Major</a:t>
            </a:r>
            <a:r>
              <a:rPr lang="en-US" sz="4000" dirty="0"/>
              <a:t> </a:t>
            </a:r>
            <a:r>
              <a:rPr lang="en-US" sz="4000" dirty="0" smtClean="0"/>
              <a:t>&amp; Minor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463752"/>
            <a:ext cx="7924800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smtClean="0"/>
              <a:t>Major (M) and Minor (m) are modifiers used only in connection with 2nds, 3rds, 6ths and 7ths.</a:t>
            </a:r>
          </a:p>
          <a:p>
            <a:pPr marL="0" indent="0">
              <a:buNone/>
            </a:pPr>
            <a:r>
              <a:rPr lang="en-US" sz="3000" dirty="0" smtClean="0"/>
              <a:t>If a major interval is made a half-step smaller without altering its numerical name, it becomes a minor interval.  </a:t>
            </a:r>
          </a:p>
          <a:p>
            <a:pPr marL="0" indent="0">
              <a:buNone/>
            </a:pPr>
            <a:r>
              <a:rPr lang="en-US" sz="3000" dirty="0" smtClean="0"/>
              <a:t>You can make an interval smaller by lowering the top note or raising the bottom note.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3736314" y="1165734"/>
            <a:ext cx="3642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_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353" y="5294316"/>
            <a:ext cx="8532652" cy="1148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925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Augmented and Diminished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If a perfect or a major interval is made a half step larger without changing the numerical name, the interval becomes </a:t>
            </a:r>
            <a:r>
              <a:rPr lang="en-US" sz="3000" b="1" dirty="0" smtClean="0">
                <a:solidFill>
                  <a:srgbClr val="FF0000"/>
                </a:solidFill>
              </a:rPr>
              <a:t>augmented</a:t>
            </a:r>
            <a:r>
              <a:rPr lang="en-US" sz="3000" dirty="0" smtClean="0"/>
              <a:t> (+).</a:t>
            </a:r>
          </a:p>
          <a:p>
            <a:pPr marL="0" indent="0">
              <a:buNone/>
            </a:pPr>
            <a:r>
              <a:rPr lang="en-US" sz="3000" dirty="0" smtClean="0"/>
              <a:t>If a perfect or a minor interval is made a half step smaller without changing its numerical name, it becomes </a:t>
            </a:r>
            <a:r>
              <a:rPr lang="en-US" sz="3000" b="1" dirty="0" smtClean="0">
                <a:solidFill>
                  <a:srgbClr val="FF0000"/>
                </a:solidFill>
              </a:rPr>
              <a:t>diminished</a:t>
            </a:r>
            <a:r>
              <a:rPr lang="en-US" sz="3000" dirty="0" smtClean="0"/>
              <a:t> (  ).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3862257" y="4009578"/>
            <a:ext cx="3898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°</a:t>
            </a:r>
          </a:p>
        </p:txBody>
      </p:sp>
    </p:spTree>
    <p:extLst>
      <p:ext uri="{BB962C8B-B14F-4D97-AF65-F5344CB8AC3E}">
        <p14:creationId xmlns:p14="http://schemas.microsoft.com/office/powerpoint/2010/main" val="804473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06" y="724242"/>
            <a:ext cx="8291260" cy="449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323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Interval Inversion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We invert an interval by putting the bottom pitch above the top one.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3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524" y="2743549"/>
            <a:ext cx="4889846" cy="24002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5222272"/>
            <a:ext cx="81582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The new numerical name is always different from the </a:t>
            </a:r>
            <a:r>
              <a:rPr lang="en-US" sz="3000" dirty="0" smtClean="0"/>
              <a:t>old.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519076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99</TotalTime>
  <Words>361</Words>
  <Application>Microsoft Macintosh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Horizon</vt:lpstr>
      <vt:lpstr>Elements of Pitch (Continued)</vt:lpstr>
      <vt:lpstr>Scale Degree Names</vt:lpstr>
      <vt:lpstr>Intervals</vt:lpstr>
      <vt:lpstr>Generic Intervals</vt:lpstr>
      <vt:lpstr>Perfect Intervals</vt:lpstr>
      <vt:lpstr>Major &amp; Minor</vt:lpstr>
      <vt:lpstr>Augmented and Diminished</vt:lpstr>
      <vt:lpstr>PowerPoint Presentation</vt:lpstr>
      <vt:lpstr>Interval Inversion</vt:lpstr>
      <vt:lpstr>Interval Inversion</vt:lpstr>
      <vt:lpstr>Interval Inversion</vt:lpstr>
      <vt:lpstr>Interval Calculation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Pitch</dc:title>
  <dc:creator>Ryan Marsh</dc:creator>
  <cp:lastModifiedBy>Ryan Marsh</cp:lastModifiedBy>
  <cp:revision>13</cp:revision>
  <dcterms:created xsi:type="dcterms:W3CDTF">2011-08-16T11:55:45Z</dcterms:created>
  <dcterms:modified xsi:type="dcterms:W3CDTF">2011-08-18T21:09:40Z</dcterms:modified>
</cp:coreProperties>
</file>