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sldIdLst>
    <p:sldId id="256" r:id="rId2"/>
    <p:sldId id="257" r:id="rId3"/>
    <p:sldId id="258" r:id="rId4"/>
    <p:sldId id="265" r:id="rId5"/>
    <p:sldId id="259" r:id="rId6"/>
    <p:sldId id="266" r:id="rId7"/>
    <p:sldId id="267" r:id="rId8"/>
    <p:sldId id="268" r:id="rId9"/>
    <p:sldId id="260" r:id="rId10"/>
    <p:sldId id="269" r:id="rId11"/>
    <p:sldId id="261" r:id="rId12"/>
    <p:sldId id="263" r:id="rId13"/>
    <p:sldId id="262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8/16/11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8/16/11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96170" y="38862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Kostka</a:t>
            </a:r>
            <a:r>
              <a:rPr lang="en-US" sz="3600" dirty="0" smtClean="0"/>
              <a:t>/Payne Chapter 1 – Part One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Elements of Pitch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7328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Major Key Signatures</a:t>
            </a:r>
            <a:endParaRPr lang="en-US" sz="4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38" y="3674640"/>
            <a:ext cx="8291063" cy="189984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038" y="1550090"/>
            <a:ext cx="8291063" cy="19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05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Order of Sharps and Flats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790700"/>
            <a:ext cx="8065943" cy="36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323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110555"/>
            <a:ext cx="7924800" cy="1143000"/>
          </a:xfrm>
        </p:spPr>
        <p:txBody>
          <a:bodyPr/>
          <a:lstStyle/>
          <a:p>
            <a:r>
              <a:rPr lang="en-US" sz="4000" dirty="0" smtClean="0"/>
              <a:t>Circle of Fifths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6290" r="16290"/>
          <a:stretch/>
        </p:blipFill>
        <p:spPr>
          <a:xfrm>
            <a:off x="947328" y="1219764"/>
            <a:ext cx="6448523" cy="5174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361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75" y="0"/>
            <a:ext cx="7924800" cy="1143000"/>
          </a:xfrm>
        </p:spPr>
        <p:txBody>
          <a:bodyPr/>
          <a:lstStyle/>
          <a:p>
            <a:r>
              <a:rPr lang="en-US" sz="4000" dirty="0" smtClean="0"/>
              <a:t>Minor Scales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5175" y="1164669"/>
            <a:ext cx="81112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Always begin with the </a:t>
            </a:r>
            <a:r>
              <a:rPr lang="en-US" sz="3000" u="sng" dirty="0" smtClean="0"/>
              <a:t>parallel</a:t>
            </a:r>
            <a:r>
              <a:rPr lang="en-US" sz="3000" dirty="0" smtClean="0"/>
              <a:t> major </a:t>
            </a:r>
            <a:r>
              <a:rPr lang="en-US" sz="3000" dirty="0" smtClean="0"/>
              <a:t>scale.</a:t>
            </a:r>
          </a:p>
          <a:p>
            <a:r>
              <a:rPr lang="en-US" sz="3000" dirty="0" smtClean="0"/>
              <a:t>Lower the following scale degrees for each form of minor.</a:t>
            </a:r>
            <a:endParaRPr lang="en-US" sz="3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2867" y="2311159"/>
            <a:ext cx="6754120" cy="109892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175" y="2550602"/>
            <a:ext cx="14053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Natural</a:t>
            </a:r>
            <a:endParaRPr lang="en-US" sz="3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867" y="3582456"/>
            <a:ext cx="6774993" cy="1102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5175" y="3792349"/>
            <a:ext cx="1781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Harmonic</a:t>
            </a:r>
            <a:endParaRPr 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385175" y="5100322"/>
            <a:ext cx="17815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Melodic</a:t>
            </a:r>
            <a:endParaRPr lang="en-US" sz="3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2867" y="4866311"/>
            <a:ext cx="6754415" cy="109897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654256" y="6054024"/>
            <a:ext cx="6003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descending Melodic minor is the same as the natural minor 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4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Minor Key Signatures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26320" y="1444034"/>
            <a:ext cx="8186962" cy="4635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Minor key signatures conform to the natural minor scale, no matter which minor scale type is actually in use. </a:t>
            </a:r>
            <a:endParaRPr lang="en-US" sz="30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000" dirty="0" smtClean="0"/>
              <a:t>Relative Minor (shares the same key signature):</a:t>
            </a:r>
          </a:p>
          <a:p>
            <a:pPr marL="0" indent="0">
              <a:buNone/>
            </a:pPr>
            <a:r>
              <a:rPr lang="en-US" sz="3000" dirty="0" smtClean="0"/>
              <a:t>Determine the major key signature and then identify the minor 3</a:t>
            </a:r>
            <a:r>
              <a:rPr lang="en-US" sz="3000" baseline="30000" dirty="0" smtClean="0"/>
              <a:t>rd</a:t>
            </a:r>
            <a:r>
              <a:rPr lang="en-US" sz="3000" dirty="0" smtClean="0"/>
              <a:t> (step and a half, or 3 half steps) below.  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3000" dirty="0" smtClean="0"/>
              <a:t>Parallel Minor (shares the same tonic note but has different key signatures.)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13792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Keyboard and Octave Register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710" y="1541616"/>
            <a:ext cx="8534400" cy="1524825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>
            <a:off x="1998745" y="2415324"/>
            <a:ext cx="6017057" cy="1218938"/>
          </a:xfrm>
          <a:prstGeom prst="trapezoid">
            <a:avLst>
              <a:gd name="adj" fmla="val 170144"/>
            </a:avLst>
          </a:prstGeom>
          <a:solidFill>
            <a:schemeClr val="accent1">
              <a:alpha val="4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98745" y="3613440"/>
            <a:ext cx="6017057" cy="210199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4080" y="3727961"/>
            <a:ext cx="5777956" cy="1841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0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Ledger Lines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3453291"/>
            <a:ext cx="7924800" cy="8358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+mj-lt"/>
              </a:rPr>
              <a:t>CLEFS</a:t>
            </a:r>
            <a:endParaRPr lang="en-US" sz="4000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492" y="1599551"/>
            <a:ext cx="3887820" cy="17630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492" y="4289178"/>
            <a:ext cx="7754908" cy="195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81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Movable Clefs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169" y="2523323"/>
            <a:ext cx="8535503" cy="152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01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Half Steps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6104" y="1724068"/>
            <a:ext cx="4188064" cy="28982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2224047"/>
            <a:ext cx="348878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/>
              <a:t>half step</a:t>
            </a:r>
            <a:r>
              <a:rPr lang="en-US" sz="2800" b="1" dirty="0" smtClean="0"/>
              <a:t> </a:t>
            </a:r>
            <a:r>
              <a:rPr lang="en-US" sz="2800" dirty="0" smtClean="0"/>
              <a:t>is the distance from a key on the piano to the very next key (white or black.)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4848216"/>
            <a:ext cx="8284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only white keys, there are two half steps in each octave.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2632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Whole Steps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2311158"/>
            <a:ext cx="374183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</a:t>
            </a:r>
            <a:r>
              <a:rPr lang="en-US" sz="2800" b="1" u="sng" dirty="0" smtClean="0"/>
              <a:t>whole step</a:t>
            </a:r>
            <a:r>
              <a:rPr lang="en-US" sz="2800" b="1" dirty="0" smtClean="0"/>
              <a:t> </a:t>
            </a:r>
            <a:r>
              <a:rPr lang="en-US" sz="2800" dirty="0" smtClean="0"/>
              <a:t>skips the very next key and goes instead to the following one.</a:t>
            </a:r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53" y="1679943"/>
            <a:ext cx="4307887" cy="298039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4896230"/>
            <a:ext cx="82844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Using only white keys, there are five half steps in each octave.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4590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The Major Scale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09599" y="1463714"/>
            <a:ext cx="81036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major scale is a specific pattern of small steps (called half steps) and larger ones (called whole steps) encompassing an octave.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02" y="3071133"/>
            <a:ext cx="8280101" cy="263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727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Major Scale -- </a:t>
            </a:r>
            <a:r>
              <a:rPr lang="en-US" sz="4000" dirty="0"/>
              <a:t>E-flat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35" y="2943761"/>
            <a:ext cx="8369747" cy="25019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480104"/>
            <a:ext cx="81036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can make </a:t>
            </a:r>
            <a:r>
              <a:rPr lang="en-US" sz="2800" dirty="0" smtClean="0"/>
              <a:t>the </a:t>
            </a:r>
            <a:r>
              <a:rPr lang="en-US" sz="2800" dirty="0" err="1" smtClean="0"/>
              <a:t>E</a:t>
            </a:r>
            <a:r>
              <a:rPr lang="en-US" sz="2800" i="1" dirty="0" err="1" smtClean="0"/>
              <a:t>b</a:t>
            </a:r>
            <a:r>
              <a:rPr lang="en-US" sz="2800" i="1" dirty="0" smtClean="0"/>
              <a:t>  </a:t>
            </a:r>
            <a:r>
              <a:rPr lang="en-US" sz="2800" dirty="0" smtClean="0"/>
              <a:t>scale conform to the major scale pattern by adding accidentals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629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Symbols</a:t>
            </a:r>
            <a:endParaRPr lang="en-US" sz="4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8442" y="1555230"/>
            <a:ext cx="2959100" cy="379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7347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469</TotalTime>
  <Words>265</Words>
  <Application>Microsoft Macintosh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Horizon</vt:lpstr>
      <vt:lpstr>Elements of Pitch</vt:lpstr>
      <vt:lpstr>Keyboard and Octave Register</vt:lpstr>
      <vt:lpstr>Ledger Lines</vt:lpstr>
      <vt:lpstr>Movable Clefs</vt:lpstr>
      <vt:lpstr>Half Steps</vt:lpstr>
      <vt:lpstr>Whole Steps</vt:lpstr>
      <vt:lpstr>The Major Scale</vt:lpstr>
      <vt:lpstr>Major Scale -- E-flat </vt:lpstr>
      <vt:lpstr>Symbols</vt:lpstr>
      <vt:lpstr>The Major Key Signatures</vt:lpstr>
      <vt:lpstr>Order of Sharps and Flats</vt:lpstr>
      <vt:lpstr>Circle of Fifths</vt:lpstr>
      <vt:lpstr>Minor Scales</vt:lpstr>
      <vt:lpstr>Minor Key Signatures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Pitch</dc:title>
  <dc:creator>Ryan Marsh</dc:creator>
  <cp:lastModifiedBy>Ryan Marsh</cp:lastModifiedBy>
  <cp:revision>16</cp:revision>
  <dcterms:created xsi:type="dcterms:W3CDTF">2011-08-16T11:55:45Z</dcterms:created>
  <dcterms:modified xsi:type="dcterms:W3CDTF">2011-08-16T20:06:02Z</dcterms:modified>
</cp:coreProperties>
</file>