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m4v" ContentType="video/unknown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58" r:id="rId26"/>
    <p:sldId id="280" r:id="rId27"/>
    <p:sldId id="281" r:id="rId28"/>
    <p:sldId id="284" r:id="rId29"/>
    <p:sldId id="285" r:id="rId30"/>
    <p:sldId id="286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1C12-5A8E-194D-A554-F4B074A1FB46}" type="datetimeFigureOut">
              <a:rPr lang="en-US" smtClean="0"/>
              <a:t>10/5/11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45CA-BA00-8E49-9FA4-477A244B7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9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345CA-BA00-8E49-9FA4-477A244B7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October 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October 5,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m4v"/><Relationship Id="rId2" Type="http://schemas.openxmlformats.org/officeDocument/2006/relationships/video" Target="../media/media2.m4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Diatonic </a:t>
            </a:r>
            <a:br>
              <a:rPr lang="en-US" sz="5000" dirty="0" smtClean="0"/>
            </a:br>
            <a:r>
              <a:rPr lang="en-US" sz="5000" dirty="0" smtClean="0"/>
              <a:t>Triads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9" y="3203574"/>
            <a:ext cx="4327985" cy="1825625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Kostka</a:t>
            </a:r>
            <a:r>
              <a:rPr lang="en-US" sz="3000" dirty="0" smtClean="0"/>
              <a:t>/Payne – Chapter 4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087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iatonTriad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011141"/>
            <a:ext cx="7754845" cy="33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tonTriad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7" y="1752388"/>
            <a:ext cx="7802420" cy="33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9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iatonTriad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948491"/>
            <a:ext cx="7802420" cy="31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tonTriad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3" y="1850336"/>
            <a:ext cx="7829737" cy="32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0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Numerals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To distinguish the triads built on the various scale degrees from the scale degrees themselves, we use roman numerals instead of </a:t>
            </a:r>
            <a:r>
              <a:rPr lang="en-US" sz="3000" dirty="0" err="1" smtClean="0"/>
              <a:t>arabic</a:t>
            </a:r>
            <a:r>
              <a:rPr lang="en-US" sz="3000" dirty="0" smtClean="0"/>
              <a:t> numerals.  (for example, V instead of 5). </a:t>
            </a:r>
            <a:endParaRPr lang="en-US" sz="1500" dirty="0" smtClean="0"/>
          </a:p>
          <a:p>
            <a:pPr marL="68580" indent="0">
              <a:buNone/>
            </a:pPr>
            <a:r>
              <a:rPr lang="en-US" sz="1500" dirty="0" smtClean="0"/>
              <a:t> </a:t>
            </a:r>
            <a:endParaRPr lang="en-US" sz="1500" dirty="0"/>
          </a:p>
          <a:p>
            <a:r>
              <a:rPr lang="en-US" sz="3000" dirty="0" smtClean="0"/>
              <a:t>The triad type is indicated by the form of the roman numeral itself.  (Uppercase or Lowercase)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9666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Numerals</a:t>
            </a:r>
            <a:endParaRPr lang="en-US" dirty="0"/>
          </a:p>
        </p:txBody>
      </p:sp>
      <p:pic>
        <p:nvPicPr>
          <p:cNvPr id="3" name="Picture 2" descr="RomanNumeral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1" y="1782422"/>
            <a:ext cx="8293076" cy="30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1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Numerals</a:t>
            </a:r>
          </a:p>
        </p:txBody>
      </p:sp>
      <p:pic>
        <p:nvPicPr>
          <p:cNvPr id="3" name="Picture 2" descr="RomanNumeral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1" y="1782422"/>
            <a:ext cx="8293076" cy="3087847"/>
          </a:xfrm>
          <a:prstGeom prst="rect">
            <a:avLst/>
          </a:prstGeom>
        </p:spPr>
      </p:pic>
      <p:pic>
        <p:nvPicPr>
          <p:cNvPr id="4" name="Picture 3" descr="RomanNum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4" y="1790256"/>
            <a:ext cx="8259143" cy="30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Numerals</a:t>
            </a:r>
          </a:p>
        </p:txBody>
      </p:sp>
      <p:pic>
        <p:nvPicPr>
          <p:cNvPr id="3" name="Picture 2" descr="RomanNumeral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1" y="1782422"/>
            <a:ext cx="8293076" cy="3087847"/>
          </a:xfrm>
          <a:prstGeom prst="rect">
            <a:avLst/>
          </a:prstGeom>
        </p:spPr>
      </p:pic>
      <p:pic>
        <p:nvPicPr>
          <p:cNvPr id="5" name="Picture 4" descr="RomanNum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5" y="1813910"/>
            <a:ext cx="8272957" cy="30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Numerals</a:t>
            </a:r>
          </a:p>
        </p:txBody>
      </p:sp>
      <p:pic>
        <p:nvPicPr>
          <p:cNvPr id="4" name="Picture 3" descr="RomanNum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0" y="1874207"/>
            <a:ext cx="8183882" cy="29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Numerals</a:t>
            </a:r>
          </a:p>
        </p:txBody>
      </p:sp>
      <p:pic>
        <p:nvPicPr>
          <p:cNvPr id="5" name="Picture 4" descr="RomanNum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0" y="1771643"/>
            <a:ext cx="8181052" cy="30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Most chords in tonal music are made up only of notes from the scale on which the passage is based.  That is, if a passage is in G major, most of the chords contain only notes found in the G major scale.</a:t>
            </a:r>
          </a:p>
          <a:p>
            <a:r>
              <a:rPr lang="en-US" sz="3000" dirty="0" smtClean="0"/>
              <a:t>These are called </a:t>
            </a:r>
            <a:r>
              <a:rPr lang="en-US" sz="3000" u="sng" dirty="0" smtClean="0"/>
              <a:t>DIATONIC CHORDS</a:t>
            </a:r>
            <a:r>
              <a:rPr lang="en-US" sz="3000" dirty="0" smtClean="0"/>
              <a:t>.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8180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Numerals</a:t>
            </a:r>
          </a:p>
        </p:txBody>
      </p:sp>
      <p:pic>
        <p:nvPicPr>
          <p:cNvPr id="4" name="Picture 3" descr="RomanNum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9" y="1814330"/>
            <a:ext cx="8205246" cy="30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6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Numerals</a:t>
            </a:r>
          </a:p>
        </p:txBody>
      </p:sp>
      <p:pic>
        <p:nvPicPr>
          <p:cNvPr id="3" name="Picture 2" descr="RomanNum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6" y="1846347"/>
            <a:ext cx="8194909" cy="30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Numerals</a:t>
            </a:r>
          </a:p>
        </p:txBody>
      </p:sp>
      <p:pic>
        <p:nvPicPr>
          <p:cNvPr id="4" name="Picture 3" descr="RomanNum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9" y="1840606"/>
            <a:ext cx="8194909" cy="29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Numerals</a:t>
            </a:r>
          </a:p>
        </p:txBody>
      </p:sp>
      <p:pic>
        <p:nvPicPr>
          <p:cNvPr id="3" name="Picture 2" descr="RomanNum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3" y="1747771"/>
            <a:ext cx="8194909" cy="31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Numerals</a:t>
            </a:r>
          </a:p>
        </p:txBody>
      </p:sp>
      <p:pic>
        <p:nvPicPr>
          <p:cNvPr id="3" name="Picture 2" descr="RomanNum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3" y="1747771"/>
            <a:ext cx="8194909" cy="3102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433" y="4710052"/>
            <a:ext cx="703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You MUST memorize these.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99826" y="3700664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8560" y="3700664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26346" y="3700664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35865" y="3700664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3569" y="3700664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43078" y="3700664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05613" y="3700664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8579" y="3711612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Triads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Remember that we have </a:t>
            </a:r>
            <a:r>
              <a:rPr lang="en-US" sz="3000" u="sng" dirty="0" smtClean="0"/>
              <a:t>three</a:t>
            </a:r>
            <a:r>
              <a:rPr lang="en-US" sz="3000" dirty="0" smtClean="0"/>
              <a:t> forms of the minor scale.  </a:t>
            </a:r>
          </a:p>
          <a:p>
            <a:r>
              <a:rPr lang="en-US" sz="3000" dirty="0" smtClean="0"/>
              <a:t>This creates multiple possibilities for diatonic triads in minor.</a:t>
            </a:r>
          </a:p>
          <a:p>
            <a:r>
              <a:rPr lang="en-US" sz="3000" dirty="0" smtClean="0"/>
              <a:t>This is a result of </a:t>
            </a:r>
            <a:r>
              <a:rPr lang="en-US" sz="3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000" dirty="0" smtClean="0"/>
              <a:t>or</a:t>
            </a:r>
            <a:r>
              <a:rPr lang="en-US" sz="3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3000" dirty="0" smtClean="0"/>
              <a:t> 6 and 7 scale degrees.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0512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Triads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43685"/>
            <a:ext cx="8302202" cy="32062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Notice that the roots of the circled triads above all belong to the </a:t>
            </a:r>
            <a:r>
              <a:rPr lang="en-US" sz="3000" u="sng" dirty="0" smtClean="0"/>
              <a:t>harmonic minor</a:t>
            </a:r>
            <a:r>
              <a:rPr lang="en-US" sz="3000" dirty="0" smtClean="0"/>
              <a:t> scale.</a:t>
            </a:r>
          </a:p>
          <a:p>
            <a:r>
              <a:rPr lang="en-US" sz="3000" dirty="0" smtClean="0"/>
              <a:t>In fact, all notes of the circled triads belong to the harmonic minor scale.  </a:t>
            </a:r>
            <a:r>
              <a:rPr lang="en-US" sz="2400" dirty="0" smtClean="0"/>
              <a:t>(except 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the III chord.)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2" y="1351944"/>
            <a:ext cx="8834730" cy="19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0429" y="1340995"/>
            <a:ext cx="8944210" cy="31370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Triads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2" y="1351944"/>
            <a:ext cx="8834730" cy="1996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72" y="3525330"/>
            <a:ext cx="891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You MUST memorize the circled chords.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34138" y="2693383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02546" y="2693383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96441" y="2693383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81124" y="2693383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78004" y="2693383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69176" y="2704332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40716" y="2704332"/>
            <a:ext cx="459800" cy="492692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74638"/>
            <a:ext cx="833503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Diatonic Seventh Chords in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chords on each scale degree in major can include a 7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above the root.  </a:t>
            </a:r>
          </a:p>
          <a:p>
            <a:r>
              <a:rPr lang="en-US" sz="3000" dirty="0" smtClean="0"/>
              <a:t>The roman numeral system for seventh chords is similar to that of triads.</a:t>
            </a:r>
          </a:p>
        </p:txBody>
      </p:sp>
    </p:spTree>
    <p:extLst>
      <p:ext uri="{BB962C8B-B14F-4D97-AF65-F5344CB8AC3E}">
        <p14:creationId xmlns:p14="http://schemas.microsoft.com/office/powerpoint/2010/main" val="199260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Seveventh</a:t>
            </a:r>
            <a:r>
              <a:rPr lang="en-US" dirty="0" smtClean="0"/>
              <a:t> Chords in Major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6433" y="4217360"/>
            <a:ext cx="703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You MUST memorize these.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27" y="2040712"/>
            <a:ext cx="8134082" cy="19117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302768" y="3218919"/>
            <a:ext cx="558327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10554" y="3225953"/>
            <a:ext cx="558327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93502" y="3218919"/>
            <a:ext cx="558327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44473" y="3225953"/>
            <a:ext cx="779013" cy="598268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96917" y="3225953"/>
            <a:ext cx="558327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36941" y="3218919"/>
            <a:ext cx="558327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89646" y="3225953"/>
            <a:ext cx="644176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Diatonic Triads in </a:t>
            </a:r>
            <a:r>
              <a:rPr lang="en-US" dirty="0" smtClean="0"/>
              <a:t>Major</a:t>
            </a:r>
            <a:endParaRPr lang="en-US" dirty="0"/>
          </a:p>
        </p:txBody>
      </p:sp>
      <p:pic>
        <p:nvPicPr>
          <p:cNvPr id="4" name="DiatonicTriadAnimation1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701800"/>
            <a:ext cx="7772400" cy="353218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5255327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We start with a Major Scale 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3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Seventh Chords in Minor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6433" y="4217360"/>
            <a:ext cx="703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You MUST memorize these </a:t>
            </a:r>
            <a:r>
              <a:rPr lang="en-US" sz="4000" u="sng" dirty="0" smtClean="0">
                <a:solidFill>
                  <a:schemeClr val="bg1"/>
                </a:solidFill>
              </a:rPr>
              <a:t>too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27" y="1976032"/>
            <a:ext cx="8239829" cy="191347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52227" y="3291236"/>
            <a:ext cx="558327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35175" y="3291236"/>
            <a:ext cx="558327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29114" y="3291237"/>
            <a:ext cx="558327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51573" y="3291236"/>
            <a:ext cx="779013" cy="598268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76080" y="3291237"/>
            <a:ext cx="558327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30234" y="3291237"/>
            <a:ext cx="673715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12365" y="3291237"/>
            <a:ext cx="777279" cy="598267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2208" y="1340995"/>
            <a:ext cx="8944210" cy="39910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272" y="5528944"/>
            <a:ext cx="891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You MUST memorize the chart above.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957" y="1926970"/>
            <a:ext cx="8374930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Major 	I	ii	iii	IV	V	vi	vii</a:t>
            </a:r>
            <a:r>
              <a:rPr lang="en-US" sz="3000" dirty="0">
                <a:solidFill>
                  <a:srgbClr val="000000"/>
                </a:solidFill>
                <a:latin typeface="American Typewriter"/>
                <a:cs typeface="American Typewriter"/>
              </a:rPr>
              <a:t>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957" y="2480968"/>
            <a:ext cx="8374930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Minor 	</a:t>
            </a:r>
            <a:r>
              <a:rPr lang="en-US" sz="3000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ii</a:t>
            </a:r>
            <a:r>
              <a:rPr lang="en-US" sz="3000" dirty="0">
                <a:solidFill>
                  <a:srgbClr val="000000"/>
                </a:solidFill>
                <a:latin typeface="American Typewriter"/>
                <a:cs typeface="American Typewriter"/>
              </a:rPr>
              <a:t>°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III	iv	V	VI	vii</a:t>
            </a:r>
            <a:r>
              <a:rPr lang="en-US" sz="3000" dirty="0">
                <a:solidFill>
                  <a:srgbClr val="000000"/>
                </a:solidFill>
                <a:latin typeface="American Typewriter"/>
                <a:cs typeface="American Typewriter"/>
              </a:rPr>
              <a:t>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957" y="3985072"/>
            <a:ext cx="8374930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Major 	I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ii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iii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IV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M7	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V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vi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vii°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endParaRPr lang="en-US" sz="3000" baseline="30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957" y="4535095"/>
            <a:ext cx="8374930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Minor 	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i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ii</a:t>
            </a:r>
            <a:r>
              <a:rPr lang="en-US" sz="3000" dirty="0">
                <a:solidFill>
                  <a:srgbClr val="000000"/>
                </a:solidFill>
                <a:latin typeface="American Typewriter"/>
                <a:cs typeface="American Typewriter"/>
              </a:rPr>
              <a:t>°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III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iv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V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VI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M7</a:t>
            </a:r>
            <a:r>
              <a:rPr lang="en-US" sz="3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	vii°</a:t>
            </a:r>
            <a:r>
              <a:rPr lang="en-US" sz="3000" baseline="30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7</a:t>
            </a:r>
            <a:endParaRPr lang="en-US" sz="3000" baseline="30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514186" y="4677264"/>
            <a:ext cx="164214" cy="1532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15882" y="4127405"/>
            <a:ext cx="164214" cy="1532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37729" y="2025508"/>
            <a:ext cx="0" cy="8430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37729" y="4113569"/>
            <a:ext cx="0" cy="8430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6958" y="1279994"/>
            <a:ext cx="143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Triads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957" y="3277186"/>
            <a:ext cx="364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Seventh Chords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Diatonic Triads in Major</a:t>
            </a:r>
            <a:endParaRPr lang="en-US" dirty="0"/>
          </a:p>
        </p:txBody>
      </p:sp>
      <p:pic>
        <p:nvPicPr>
          <p:cNvPr id="4" name="DiatonicTriadAnimation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701800"/>
            <a:ext cx="7772400" cy="353218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5452881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Then we create triads using only the notes of the scale.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1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atonTriad1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r="3500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5255327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Next we analyze the Qualities. . 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4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iatonTriad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0" y="1758495"/>
            <a:ext cx="7992796" cy="33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3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DiatonTriad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5" y="1758495"/>
            <a:ext cx="8114204" cy="34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3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iatonTriad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3" y="1800479"/>
            <a:ext cx="7927110" cy="32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2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0801" y="1417638"/>
            <a:ext cx="8301755" cy="401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atonTriad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3" y="1808349"/>
            <a:ext cx="7884871" cy="32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7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223</TotalTime>
  <Words>339</Words>
  <Application>Microsoft Macintosh PowerPoint</Application>
  <PresentationFormat>On-screen Show (4:3)</PresentationFormat>
  <Paragraphs>51</Paragraphs>
  <Slides>31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Urban Pop</vt:lpstr>
      <vt:lpstr>Diatonic  Triads</vt:lpstr>
      <vt:lpstr>Introduction</vt:lpstr>
      <vt:lpstr>Diatonic Triads in Major</vt:lpstr>
      <vt:lpstr>Diatonic Triads in Major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 Numerals</vt:lpstr>
      <vt:lpstr>Roman Numerals</vt:lpstr>
      <vt:lpstr>Roman Numerals</vt:lpstr>
      <vt:lpstr>Roman Numerals</vt:lpstr>
      <vt:lpstr>Roman Numerals</vt:lpstr>
      <vt:lpstr>Roman Numerals</vt:lpstr>
      <vt:lpstr>Roman Numerals</vt:lpstr>
      <vt:lpstr>Roman Numerals</vt:lpstr>
      <vt:lpstr>Roman Numerals</vt:lpstr>
      <vt:lpstr>Roman Numerals</vt:lpstr>
      <vt:lpstr>Roman Numerals</vt:lpstr>
      <vt:lpstr>Minor Triads</vt:lpstr>
      <vt:lpstr>Minor Triads</vt:lpstr>
      <vt:lpstr>Minor Triads</vt:lpstr>
      <vt:lpstr>Diatonic Seventh Chords in Major</vt:lpstr>
      <vt:lpstr>Seveventh Chords in Major</vt:lpstr>
      <vt:lpstr>Seventh Chords in Minor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Diatonic  Triads</dc:title>
  <dc:creator>Ryan Marsh</dc:creator>
  <cp:lastModifiedBy>Ryan Marsh</cp:lastModifiedBy>
  <cp:revision>27</cp:revision>
  <dcterms:created xsi:type="dcterms:W3CDTF">2011-09-26T19:42:54Z</dcterms:created>
  <dcterms:modified xsi:type="dcterms:W3CDTF">2011-10-06T01:01:40Z</dcterms:modified>
</cp:coreProperties>
</file>