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2" r:id="rId9"/>
    <p:sldId id="287" r:id="rId10"/>
    <p:sldId id="267" r:id="rId11"/>
    <p:sldId id="266" r:id="rId12"/>
    <p:sldId id="261" r:id="rId13"/>
    <p:sldId id="263" r:id="rId14"/>
    <p:sldId id="262" r:id="rId15"/>
    <p:sldId id="264" r:id="rId16"/>
    <p:sldId id="265" r:id="rId17"/>
    <p:sldId id="277" r:id="rId18"/>
    <p:sldId id="279" r:id="rId19"/>
    <p:sldId id="280" r:id="rId20"/>
    <p:sldId id="281" r:id="rId21"/>
    <p:sldId id="282" r:id="rId22"/>
    <p:sldId id="283" r:id="rId23"/>
    <p:sldId id="285" r:id="rId24"/>
    <p:sldId id="286" r:id="rId25"/>
    <p:sldId id="284" r:id="rId26"/>
    <p:sldId id="288" r:id="rId27"/>
    <p:sldId id="274" r:id="rId28"/>
    <p:sldId id="275" r:id="rId29"/>
    <p:sldId id="27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wmv"/><Relationship Id="rId1" Type="http://schemas.microsoft.com/office/2007/relationships/media" Target="../media/media5.wmv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wmv"/><Relationship Id="rId1" Type="http://schemas.microsoft.com/office/2007/relationships/media" Target="../media/media6.wmv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Introduction to Triads and Seventh Chords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3025"/>
            <a:ext cx="6400800" cy="1752600"/>
          </a:xfrm>
        </p:spPr>
        <p:txBody>
          <a:bodyPr/>
          <a:lstStyle/>
          <a:p>
            <a:pPr algn="r"/>
            <a:r>
              <a:rPr lang="en-US" dirty="0" err="1" smtClean="0"/>
              <a:t>Kostka</a:t>
            </a:r>
            <a:r>
              <a:rPr lang="en-US" dirty="0" smtClean="0"/>
              <a:t>/Payne Chapter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7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5380"/>
            <a:ext cx="7772400" cy="1470025"/>
          </a:xfrm>
        </p:spPr>
        <p:txBody>
          <a:bodyPr>
            <a:normAutofit/>
          </a:bodyPr>
          <a:lstStyle/>
          <a:p>
            <a:r>
              <a:rPr lang="en-US" sz="9000" dirty="0" smtClean="0"/>
              <a:t>Triad Inversions</a:t>
            </a:r>
            <a:endParaRPr lang="en-US" sz="9000" dirty="0"/>
          </a:p>
        </p:txBody>
      </p:sp>
    </p:spTree>
    <p:extLst>
      <p:ext uri="{BB962C8B-B14F-4D97-AF65-F5344CB8AC3E}">
        <p14:creationId xmlns:p14="http://schemas.microsoft.com/office/powerpoint/2010/main" val="36785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Triads:  Root Position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449" y="1746250"/>
            <a:ext cx="5497894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6750" y="4873625"/>
            <a:ext cx="52591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In Root Position:</a:t>
            </a:r>
          </a:p>
          <a:p>
            <a:r>
              <a:rPr lang="en-US" sz="4000" dirty="0" smtClean="0"/>
              <a:t>The </a:t>
            </a:r>
            <a:r>
              <a:rPr lang="en-US" sz="4000" b="1" u="sng" dirty="0" smtClean="0"/>
              <a:t>ROOT</a:t>
            </a:r>
            <a:r>
              <a:rPr lang="en-US" sz="4000" dirty="0" smtClean="0"/>
              <a:t> is in the Bass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58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Triads:  First Inversion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5240" y="4900902"/>
            <a:ext cx="67629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To make a first inversion chord,</a:t>
            </a:r>
          </a:p>
          <a:p>
            <a:r>
              <a:rPr lang="en-US" sz="4000" dirty="0" smtClean="0"/>
              <a:t>We move the root up an octave</a:t>
            </a:r>
            <a:endParaRPr lang="en-US" sz="4000" dirty="0"/>
          </a:p>
        </p:txBody>
      </p:sp>
      <p:pic>
        <p:nvPicPr>
          <p:cNvPr id="7" name="FirstInversionAnimation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6244" t="11084" r="3756" b="16476"/>
          <a:stretch/>
        </p:blipFill>
        <p:spPr>
          <a:xfrm>
            <a:off x="1638182" y="1769490"/>
            <a:ext cx="5857103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0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Triads:  First Inversion</a:t>
            </a:r>
            <a:endParaRPr lang="en-US" dirty="0"/>
          </a:p>
        </p:txBody>
      </p:sp>
      <p:pic>
        <p:nvPicPr>
          <p:cNvPr id="3" name="Picture 2" descr="FirstInvers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90" y="1663700"/>
            <a:ext cx="6640793" cy="3051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6750" y="4873625"/>
            <a:ext cx="53713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In First Inversion:</a:t>
            </a:r>
          </a:p>
          <a:p>
            <a:r>
              <a:rPr lang="en-US" sz="4000" dirty="0" smtClean="0"/>
              <a:t>The </a:t>
            </a:r>
            <a:r>
              <a:rPr lang="en-US" sz="4000" b="1" u="sng" dirty="0" smtClean="0"/>
              <a:t>THIRD</a:t>
            </a:r>
            <a:r>
              <a:rPr lang="en-US" sz="4000" dirty="0" smtClean="0"/>
              <a:t> is in the Bass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415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Triads:  Second Inversion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8531" y="4900902"/>
            <a:ext cx="79907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To make a second inversion chord,</a:t>
            </a:r>
          </a:p>
          <a:p>
            <a:r>
              <a:rPr lang="en-US" sz="4000" dirty="0" smtClean="0"/>
              <a:t>We move the </a:t>
            </a:r>
            <a:r>
              <a:rPr lang="en-US" sz="4000" u="sng" dirty="0" smtClean="0"/>
              <a:t>root</a:t>
            </a:r>
            <a:r>
              <a:rPr lang="en-US" sz="4000" dirty="0" smtClean="0"/>
              <a:t> &amp; </a:t>
            </a:r>
            <a:r>
              <a:rPr lang="en-US" sz="4000" u="sng" dirty="0" smtClean="0"/>
              <a:t>3</a:t>
            </a:r>
            <a:r>
              <a:rPr lang="en-US" sz="4000" u="sng" baseline="30000" dirty="0" smtClean="0"/>
              <a:t>rd</a:t>
            </a:r>
            <a:r>
              <a:rPr lang="en-US" sz="4000" dirty="0" smtClean="0"/>
              <a:t> up an octave.</a:t>
            </a:r>
            <a:endParaRPr lang="en-US" sz="4000" dirty="0"/>
          </a:p>
        </p:txBody>
      </p:sp>
      <p:pic>
        <p:nvPicPr>
          <p:cNvPr id="6" name="2ndInvAnimation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7094" t="12002" r="7420" b="11999"/>
          <a:stretch/>
        </p:blipFill>
        <p:spPr>
          <a:xfrm>
            <a:off x="1613374" y="1600200"/>
            <a:ext cx="6254479" cy="304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5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Triads:  Second Inversion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964" y="1600199"/>
            <a:ext cx="6742355" cy="3114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6750" y="4873625"/>
            <a:ext cx="53658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In Second Inversion:</a:t>
            </a:r>
          </a:p>
          <a:p>
            <a:r>
              <a:rPr lang="en-US" sz="4000" dirty="0" smtClean="0"/>
              <a:t>The </a:t>
            </a:r>
            <a:r>
              <a:rPr lang="en-US" sz="4000" b="1" u="sng" dirty="0" smtClean="0"/>
              <a:t>FIFTH</a:t>
            </a:r>
            <a:r>
              <a:rPr lang="en-US" sz="4000" dirty="0" smtClean="0"/>
              <a:t> is in the Bass.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6399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Triad Inversions: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49" r="4213" b="64"/>
          <a:stretch/>
        </p:blipFill>
        <p:spPr>
          <a:xfrm>
            <a:off x="297434" y="1679575"/>
            <a:ext cx="8537864" cy="3130550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2823821" y="3735032"/>
            <a:ext cx="501270" cy="5180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5499280" y="3476003"/>
            <a:ext cx="501270" cy="5180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8107903" y="3216974"/>
            <a:ext cx="501270" cy="5180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509263" y="5175107"/>
            <a:ext cx="501270" cy="5180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94077" y="5012552"/>
            <a:ext cx="7755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For each inversion, you must memorize which member of the chord is in the bass.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856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4847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9000" dirty="0" smtClean="0"/>
              <a:t>Seventh </a:t>
            </a:r>
            <a:br>
              <a:rPr lang="en-US" sz="9000" dirty="0" smtClean="0"/>
            </a:br>
            <a:r>
              <a:rPr lang="en-US" sz="9000" dirty="0" smtClean="0"/>
              <a:t>Chord </a:t>
            </a:r>
            <a:br>
              <a:rPr lang="en-US" sz="9000" dirty="0" smtClean="0"/>
            </a:br>
            <a:r>
              <a:rPr lang="en-US" sz="9000" dirty="0" smtClean="0"/>
              <a:t>Inversions</a:t>
            </a:r>
            <a:endParaRPr lang="en-US" sz="9000" dirty="0"/>
          </a:p>
        </p:txBody>
      </p:sp>
    </p:spTree>
    <p:extLst>
      <p:ext uri="{BB962C8B-B14F-4D97-AF65-F5344CB8AC3E}">
        <p14:creationId xmlns:p14="http://schemas.microsoft.com/office/powerpoint/2010/main" val="23934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Sevenths:  Root Position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36750" y="4873625"/>
            <a:ext cx="52591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In Root Position,</a:t>
            </a:r>
          </a:p>
          <a:p>
            <a:r>
              <a:rPr lang="en-US" sz="4000" dirty="0" smtClean="0"/>
              <a:t>The </a:t>
            </a:r>
            <a:r>
              <a:rPr lang="en-US" sz="4000" b="1" u="sng" dirty="0" smtClean="0"/>
              <a:t>ROOT</a:t>
            </a:r>
            <a:r>
              <a:rPr lang="en-US" sz="4000" dirty="0" smtClean="0"/>
              <a:t> is in the Bass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429" y="1600199"/>
            <a:ext cx="6583346" cy="311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Sevenths:  First Inversion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5240" y="4900902"/>
            <a:ext cx="67629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To make a first inversion chord,</a:t>
            </a:r>
          </a:p>
          <a:p>
            <a:r>
              <a:rPr lang="en-US" sz="4000" dirty="0" smtClean="0"/>
              <a:t>We move the root up an octave</a:t>
            </a:r>
            <a:endParaRPr lang="en-US" sz="4000" dirty="0"/>
          </a:p>
        </p:txBody>
      </p:sp>
      <p:pic>
        <p:nvPicPr>
          <p:cNvPr id="3" name="1stInv7th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6003" t="12002" r="6000" b="11999"/>
          <a:stretch/>
        </p:blipFill>
        <p:spPr>
          <a:xfrm>
            <a:off x="1423825" y="1600200"/>
            <a:ext cx="6285817" cy="30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5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7075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Triads!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68500" y="5270500"/>
            <a:ext cx="5203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/>
              <a:t>Tertian</a:t>
            </a:r>
            <a:r>
              <a:rPr lang="en-US" sz="4000" b="1" dirty="0" smtClean="0"/>
              <a:t>:</a:t>
            </a:r>
            <a:r>
              <a:rPr lang="en-US" sz="4000" dirty="0" smtClean="0"/>
              <a:t>   Built of thirds.</a:t>
            </a:r>
            <a:endParaRPr lang="en-US" sz="4000" dirty="0"/>
          </a:p>
        </p:txBody>
      </p:sp>
      <p:pic>
        <p:nvPicPr>
          <p:cNvPr id="3" name="TriadAnimation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2476" t="24838" r="18339" b="-1359"/>
          <a:stretch/>
        </p:blipFill>
        <p:spPr>
          <a:xfrm>
            <a:off x="2782741" y="1062682"/>
            <a:ext cx="4952590" cy="353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3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Sevenths:  First Inversion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36750" y="4873625"/>
            <a:ext cx="53713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In First Inversion</a:t>
            </a:r>
            <a:r>
              <a:rPr lang="en-US" sz="4000" dirty="0"/>
              <a:t>,</a:t>
            </a:r>
            <a:endParaRPr lang="en-US" sz="4000" dirty="0" smtClean="0"/>
          </a:p>
          <a:p>
            <a:r>
              <a:rPr lang="en-US" sz="4000" dirty="0" smtClean="0"/>
              <a:t>The </a:t>
            </a:r>
            <a:r>
              <a:rPr lang="en-US" sz="4000" b="1" u="sng" dirty="0" smtClean="0"/>
              <a:t>THIRD</a:t>
            </a:r>
            <a:r>
              <a:rPr lang="en-US" sz="4000" dirty="0" smtClean="0"/>
              <a:t> is in the Bass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090" y="1600200"/>
            <a:ext cx="6640793" cy="305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0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Sevenths:  Second Inversion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8531" y="4900902"/>
            <a:ext cx="79907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To make a second inversion chord,</a:t>
            </a:r>
          </a:p>
          <a:p>
            <a:r>
              <a:rPr lang="en-US" sz="4000" dirty="0" smtClean="0"/>
              <a:t>We move the </a:t>
            </a:r>
            <a:r>
              <a:rPr lang="en-US" sz="4000" u="sng" dirty="0" smtClean="0"/>
              <a:t>root</a:t>
            </a:r>
            <a:r>
              <a:rPr lang="en-US" sz="4000" dirty="0" smtClean="0"/>
              <a:t> &amp; </a:t>
            </a:r>
            <a:r>
              <a:rPr lang="en-US" sz="4000" u="sng" dirty="0" smtClean="0"/>
              <a:t>3</a:t>
            </a:r>
            <a:r>
              <a:rPr lang="en-US" sz="4000" u="sng" baseline="30000" dirty="0" smtClean="0"/>
              <a:t>rd</a:t>
            </a:r>
            <a:r>
              <a:rPr lang="en-US" sz="4000" dirty="0" smtClean="0"/>
              <a:t> up an octave.</a:t>
            </a:r>
            <a:endParaRPr lang="en-US" sz="4000" dirty="0"/>
          </a:p>
        </p:txBody>
      </p:sp>
      <p:pic>
        <p:nvPicPr>
          <p:cNvPr id="3" name="2ndInversion7th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6440" t="9832" r="5562" b="15412"/>
          <a:stretch/>
        </p:blipFill>
        <p:spPr>
          <a:xfrm>
            <a:off x="1590706" y="1600199"/>
            <a:ext cx="6405034" cy="312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0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Sevenths:  Second Inversion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36750" y="4873625"/>
            <a:ext cx="53658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In Second Inversion</a:t>
            </a:r>
            <a:r>
              <a:rPr lang="en-US" sz="4000" dirty="0"/>
              <a:t>,</a:t>
            </a:r>
            <a:endParaRPr lang="en-US" sz="4000" dirty="0" smtClean="0"/>
          </a:p>
          <a:p>
            <a:r>
              <a:rPr lang="en-US" sz="4000" dirty="0" smtClean="0"/>
              <a:t>The </a:t>
            </a:r>
            <a:r>
              <a:rPr lang="en-US" sz="4000" b="1" u="sng" dirty="0" smtClean="0"/>
              <a:t>FIFTH</a:t>
            </a:r>
            <a:r>
              <a:rPr lang="en-US" sz="4000" dirty="0" smtClean="0"/>
              <a:t> is in the Bass.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509" y="1600200"/>
            <a:ext cx="6702924" cy="311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Sevenths:  Third Inversion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8026" y="4922033"/>
            <a:ext cx="89126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To make a third inversion chord,</a:t>
            </a:r>
          </a:p>
          <a:p>
            <a:r>
              <a:rPr lang="en-US" sz="4000" dirty="0" smtClean="0"/>
              <a:t>We move the </a:t>
            </a:r>
            <a:r>
              <a:rPr lang="en-US" sz="4000" u="sng" dirty="0" smtClean="0"/>
              <a:t>root</a:t>
            </a:r>
            <a:r>
              <a:rPr lang="en-US" sz="4000" dirty="0"/>
              <a:t>,</a:t>
            </a:r>
            <a:r>
              <a:rPr lang="en-US" sz="4000" dirty="0" smtClean="0"/>
              <a:t> </a:t>
            </a:r>
            <a:r>
              <a:rPr lang="en-US" sz="4000" u="sng" dirty="0" smtClean="0"/>
              <a:t>3</a:t>
            </a:r>
            <a:r>
              <a:rPr lang="en-US" sz="4000" u="sng" baseline="30000" dirty="0" smtClean="0"/>
              <a:t>rd</a:t>
            </a:r>
            <a:r>
              <a:rPr lang="en-US" sz="4000" dirty="0" smtClean="0"/>
              <a:t> &amp; 5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up an octave.</a:t>
            </a:r>
            <a:endParaRPr lang="en-US" sz="4000" dirty="0"/>
          </a:p>
        </p:txBody>
      </p:sp>
      <p:pic>
        <p:nvPicPr>
          <p:cNvPr id="3" name="3rdInv7th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5997" t="12622" r="6005" b="16557"/>
          <a:stretch/>
        </p:blipFill>
        <p:spPr>
          <a:xfrm>
            <a:off x="1272452" y="1600200"/>
            <a:ext cx="6552420" cy="302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7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Sevenths:  Third Inversion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36750" y="4873625"/>
            <a:ext cx="62688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In Third Inversion</a:t>
            </a:r>
            <a:r>
              <a:rPr lang="en-US" sz="4000" dirty="0"/>
              <a:t>,</a:t>
            </a:r>
            <a:endParaRPr lang="en-US" sz="4000" dirty="0" smtClean="0"/>
          </a:p>
          <a:p>
            <a:r>
              <a:rPr lang="en-US" sz="4000" dirty="0" smtClean="0"/>
              <a:t>The </a:t>
            </a:r>
            <a:r>
              <a:rPr lang="en-US" sz="4000" b="1" u="sng" dirty="0" smtClean="0"/>
              <a:t>SEVENTH</a:t>
            </a:r>
            <a:r>
              <a:rPr lang="en-US" sz="4000" dirty="0" smtClean="0"/>
              <a:t> is in the Bass.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280" y="1600200"/>
            <a:ext cx="6767002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Seventh Chord Inversions:</a:t>
            </a: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2823821" y="3735032"/>
            <a:ext cx="501270" cy="5180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5499280" y="3476003"/>
            <a:ext cx="501270" cy="5180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8107903" y="3216974"/>
            <a:ext cx="501270" cy="5180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80" y="1910728"/>
            <a:ext cx="8805643" cy="313055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509263" y="5390413"/>
            <a:ext cx="501270" cy="5180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94077" y="5193992"/>
            <a:ext cx="7755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For each inversion, you must memorize which member of the chord is in the bass.</a:t>
            </a:r>
            <a:endParaRPr lang="en-US" sz="3500" dirty="0"/>
          </a:p>
        </p:txBody>
      </p:sp>
      <p:sp>
        <p:nvSpPr>
          <p:cNvPr id="10" name="Up Arrow 9"/>
          <p:cNvSpPr/>
          <p:nvPr/>
        </p:nvSpPr>
        <p:spPr>
          <a:xfrm>
            <a:off x="1840803" y="3994061"/>
            <a:ext cx="501270" cy="5180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3988669" y="3955164"/>
            <a:ext cx="501270" cy="5180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6240109" y="3684233"/>
            <a:ext cx="501270" cy="5180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7169605" y="3398481"/>
            <a:ext cx="501270" cy="5180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Inversion Symbols and </a:t>
            </a:r>
            <a:br>
              <a:rPr lang="en-US" dirty="0" smtClean="0"/>
            </a:br>
            <a:r>
              <a:rPr lang="en-US" dirty="0" smtClean="0"/>
              <a:t>Figured Bass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99" r="9392"/>
          <a:stretch/>
        </p:blipFill>
        <p:spPr>
          <a:xfrm>
            <a:off x="280080" y="2116666"/>
            <a:ext cx="8576053" cy="362377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689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200" dirty="0" smtClean="0">
                <a:solidFill>
                  <a:srgbClr val="FF0000"/>
                </a:solidFill>
              </a:rPr>
              <a:t>More on Figured Bass to come . . . </a:t>
            </a:r>
            <a:endParaRPr lang="en-US" sz="4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2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Inversion Hotline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2409"/>
            <a:ext cx="8229600" cy="23568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0000" b="1" dirty="0" smtClean="0">
                <a:latin typeface="Arial"/>
                <a:cs typeface="Arial"/>
              </a:rPr>
              <a:t>664-765-4342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8449" y="3466087"/>
            <a:ext cx="37995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If you can remember a phone number, you can remember inversions!</a:t>
            </a:r>
            <a:endParaRPr lang="en-US" sz="3600" dirty="0"/>
          </a:p>
        </p:txBody>
      </p:sp>
      <p:pic>
        <p:nvPicPr>
          <p:cNvPr id="6" name="Picture 5" descr="phon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37" y="2927222"/>
            <a:ext cx="4475246" cy="340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9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068" y="458098"/>
            <a:ext cx="267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Triads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408668" y="239896"/>
            <a:ext cx="2676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Seventh Chords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328959" y="239896"/>
            <a:ext cx="2676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Inversion Hotline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-12806" y="1447888"/>
            <a:ext cx="170024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Inversion Symbol</a:t>
            </a:r>
          </a:p>
          <a:p>
            <a:pPr algn="ctr"/>
            <a:endParaRPr lang="en-US" sz="1200" dirty="0"/>
          </a:p>
          <a:p>
            <a:pPr algn="ctr"/>
            <a:endParaRPr lang="en-US" sz="2600" dirty="0" smtClean="0"/>
          </a:p>
          <a:p>
            <a:pPr algn="ctr"/>
            <a:endParaRPr lang="en-US" sz="2600" dirty="0"/>
          </a:p>
          <a:p>
            <a:pPr algn="ctr"/>
            <a:endParaRPr lang="en-US" sz="2600" dirty="0" smtClean="0"/>
          </a:p>
          <a:p>
            <a:pPr algn="ctr"/>
            <a:r>
              <a:rPr lang="en-US" sz="2600" dirty="0" smtClean="0"/>
              <a:t>6</a:t>
            </a:r>
          </a:p>
          <a:p>
            <a:pPr algn="ctr"/>
            <a:endParaRPr lang="en-US" sz="1200" dirty="0"/>
          </a:p>
          <a:p>
            <a:pPr algn="ctr"/>
            <a:endParaRPr lang="en-US" sz="1500" dirty="0" smtClean="0"/>
          </a:p>
          <a:p>
            <a:pPr algn="ctr"/>
            <a:r>
              <a:rPr lang="en-US" sz="2600" dirty="0" smtClean="0"/>
              <a:t>6</a:t>
            </a:r>
          </a:p>
          <a:p>
            <a:pPr algn="ctr"/>
            <a:r>
              <a:rPr lang="en-US" sz="2600" dirty="0" smtClean="0"/>
              <a:t>4</a:t>
            </a:r>
          </a:p>
          <a:p>
            <a:pPr algn="ctr"/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1687433" y="1441915"/>
            <a:ext cx="152180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Lowest Note</a:t>
            </a:r>
            <a:endParaRPr lang="en-US" sz="2600" dirty="0"/>
          </a:p>
          <a:p>
            <a:pPr algn="ctr"/>
            <a:endParaRPr lang="en-US" sz="1200" dirty="0" smtClean="0"/>
          </a:p>
          <a:p>
            <a:pPr algn="ctr"/>
            <a:r>
              <a:rPr lang="en-US" sz="2600" dirty="0" smtClean="0"/>
              <a:t>Root</a:t>
            </a:r>
          </a:p>
          <a:p>
            <a:pPr algn="ctr"/>
            <a:endParaRPr lang="en-US" sz="2600" dirty="0"/>
          </a:p>
          <a:p>
            <a:pPr algn="ctr"/>
            <a:endParaRPr lang="en-US" sz="2600" dirty="0"/>
          </a:p>
          <a:p>
            <a:pPr algn="ctr"/>
            <a:r>
              <a:rPr lang="en-US" sz="2600" dirty="0" smtClean="0"/>
              <a:t>Third</a:t>
            </a:r>
          </a:p>
          <a:p>
            <a:pPr algn="ctr"/>
            <a:endParaRPr lang="en-US" sz="2600" dirty="0"/>
          </a:p>
          <a:p>
            <a:pPr algn="ctr"/>
            <a:endParaRPr lang="en-US" sz="2600" dirty="0" smtClean="0"/>
          </a:p>
          <a:p>
            <a:pPr algn="ctr"/>
            <a:r>
              <a:rPr lang="en-US" sz="2600" dirty="0" smtClean="0"/>
              <a:t>Fifth</a:t>
            </a:r>
          </a:p>
          <a:p>
            <a:pPr algn="ctr"/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4705041" y="1440225"/>
            <a:ext cx="1521807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Lowest Note</a:t>
            </a:r>
            <a:endParaRPr lang="en-US" sz="2600" dirty="0"/>
          </a:p>
          <a:p>
            <a:pPr algn="ctr"/>
            <a:endParaRPr lang="en-US" sz="1200" dirty="0" smtClean="0"/>
          </a:p>
          <a:p>
            <a:pPr algn="ctr"/>
            <a:r>
              <a:rPr lang="en-US" sz="2600" dirty="0" smtClean="0"/>
              <a:t>Root</a:t>
            </a:r>
          </a:p>
          <a:p>
            <a:pPr algn="ctr"/>
            <a:endParaRPr lang="en-US" sz="2600" dirty="0"/>
          </a:p>
          <a:p>
            <a:pPr algn="ctr"/>
            <a:endParaRPr lang="en-US" sz="2600" dirty="0"/>
          </a:p>
          <a:p>
            <a:pPr algn="ctr"/>
            <a:r>
              <a:rPr lang="en-US" sz="2600" dirty="0" smtClean="0"/>
              <a:t>Third</a:t>
            </a:r>
          </a:p>
          <a:p>
            <a:pPr algn="ctr"/>
            <a:endParaRPr lang="en-US" sz="2600" dirty="0"/>
          </a:p>
          <a:p>
            <a:pPr algn="ctr"/>
            <a:endParaRPr lang="en-US" sz="2600" dirty="0" smtClean="0"/>
          </a:p>
          <a:p>
            <a:pPr algn="ctr"/>
            <a:r>
              <a:rPr lang="en-US" sz="2600" dirty="0" smtClean="0"/>
              <a:t>Fifth</a:t>
            </a:r>
          </a:p>
          <a:p>
            <a:pPr algn="ctr"/>
            <a:endParaRPr lang="en-US" sz="2600" dirty="0" smtClean="0"/>
          </a:p>
          <a:p>
            <a:pPr algn="ctr"/>
            <a:endParaRPr lang="en-US" sz="2600" dirty="0"/>
          </a:p>
          <a:p>
            <a:pPr algn="ctr"/>
            <a:r>
              <a:rPr lang="en-US" sz="2600" dirty="0" smtClean="0"/>
              <a:t>Seventh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3130750" y="1441915"/>
            <a:ext cx="170024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Inversion Symbol</a:t>
            </a:r>
          </a:p>
          <a:p>
            <a:pPr algn="ctr"/>
            <a:endParaRPr lang="en-US" sz="1200" dirty="0"/>
          </a:p>
          <a:p>
            <a:pPr algn="ctr"/>
            <a:r>
              <a:rPr lang="en-US" sz="2600" dirty="0" smtClean="0"/>
              <a:t>7</a:t>
            </a:r>
          </a:p>
          <a:p>
            <a:pPr algn="ctr"/>
            <a:endParaRPr lang="en-US" sz="2600" dirty="0"/>
          </a:p>
          <a:p>
            <a:pPr algn="ctr"/>
            <a:r>
              <a:rPr lang="en-US" sz="2600" dirty="0" smtClean="0"/>
              <a:t>6</a:t>
            </a:r>
          </a:p>
          <a:p>
            <a:pPr algn="ctr"/>
            <a:r>
              <a:rPr lang="en-US" sz="2600" dirty="0"/>
              <a:t>5</a:t>
            </a:r>
            <a:endParaRPr lang="en-US" sz="2600" dirty="0" smtClean="0"/>
          </a:p>
          <a:p>
            <a:pPr algn="ctr"/>
            <a:endParaRPr lang="en-US" sz="1200" dirty="0"/>
          </a:p>
          <a:p>
            <a:pPr algn="ctr"/>
            <a:endParaRPr lang="en-US" sz="1500" dirty="0" smtClean="0"/>
          </a:p>
          <a:p>
            <a:pPr algn="ctr"/>
            <a:r>
              <a:rPr lang="en-US" sz="2600" dirty="0" smtClean="0"/>
              <a:t>4</a:t>
            </a:r>
          </a:p>
          <a:p>
            <a:pPr algn="ctr"/>
            <a:r>
              <a:rPr lang="en-US" sz="2600" dirty="0" smtClean="0"/>
              <a:t>3</a:t>
            </a:r>
          </a:p>
          <a:p>
            <a:pPr algn="ctr"/>
            <a:endParaRPr lang="en-US" sz="1200" dirty="0" smtClean="0"/>
          </a:p>
          <a:p>
            <a:pPr algn="ctr"/>
            <a:endParaRPr lang="en-US" sz="1500" dirty="0"/>
          </a:p>
          <a:p>
            <a:pPr algn="ctr"/>
            <a:r>
              <a:rPr lang="en-US" sz="2600" dirty="0" smtClean="0"/>
              <a:t>4</a:t>
            </a:r>
          </a:p>
          <a:p>
            <a:pPr algn="ctr"/>
            <a:r>
              <a:rPr lang="en-US" sz="2600" dirty="0" smtClean="0"/>
              <a:t>2</a:t>
            </a:r>
            <a:endParaRPr lang="en-US" sz="26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81068" y="2486091"/>
            <a:ext cx="11124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44868" y="2486091"/>
            <a:ext cx="11124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91554" y="2476003"/>
            <a:ext cx="11124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88518" y="2481357"/>
            <a:ext cx="11124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1068" y="1450721"/>
            <a:ext cx="26762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1068" y="359337"/>
            <a:ext cx="26762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24718" y="359429"/>
            <a:ext cx="26762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24718" y="1447888"/>
            <a:ext cx="26762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1068" y="5511902"/>
            <a:ext cx="26762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408668" y="6540887"/>
            <a:ext cx="26762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28959" y="359429"/>
            <a:ext cx="26762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28959" y="1450721"/>
            <a:ext cx="26762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328959" y="2488028"/>
            <a:ext cx="26762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phon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65" y="2682476"/>
            <a:ext cx="2540095" cy="193047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328959" y="1650151"/>
            <a:ext cx="26762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Arial"/>
                <a:cs typeface="Arial"/>
              </a:rPr>
              <a:t>664-765-4342</a:t>
            </a:r>
            <a:endParaRPr lang="en-US" sz="3000" dirty="0">
              <a:latin typeface="Arial"/>
              <a:cs typeface="Arial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165" y="4777915"/>
            <a:ext cx="2091721" cy="1757703"/>
          </a:xfrm>
          <a:prstGeom prst="rect">
            <a:avLst/>
          </a:prstGeom>
        </p:spPr>
      </p:pic>
      <p:sp>
        <p:nvSpPr>
          <p:cNvPr id="30" name="Down Arrow Callout 29"/>
          <p:cNvSpPr/>
          <p:nvPr/>
        </p:nvSpPr>
        <p:spPr>
          <a:xfrm>
            <a:off x="7802700" y="5163181"/>
            <a:ext cx="1244532" cy="881687"/>
          </a:xfrm>
          <a:prstGeom prst="downArrowCallout">
            <a:avLst>
              <a:gd name="adj1" fmla="val 23808"/>
              <a:gd name="adj2" fmla="val 33330"/>
              <a:gd name="adj3" fmla="val 25000"/>
              <a:gd name="adj4" fmla="val 6140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1-664 is for Montserrat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4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Lead Sheet Symbols: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72" y="1732026"/>
            <a:ext cx="8616613" cy="341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9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Triads</a:t>
            </a:r>
            <a:endParaRPr lang="en-US" dirty="0"/>
          </a:p>
        </p:txBody>
      </p:sp>
      <p:pic>
        <p:nvPicPr>
          <p:cNvPr id="4" name="Picture 3" descr="Ch3Scan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9170"/>
            <a:ext cx="8297773" cy="23732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3163" y="4487676"/>
            <a:ext cx="7574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There are four possible ways to combine major and minor 3rds to produce a tertian triad.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508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Triads</a:t>
            </a:r>
            <a:endParaRPr lang="en-US" dirty="0"/>
          </a:p>
        </p:txBody>
      </p:sp>
      <p:pic>
        <p:nvPicPr>
          <p:cNvPr id="4" name="Picture 3" descr="Ch3Scan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9170"/>
            <a:ext cx="8297773" cy="23732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3163" y="4360676"/>
            <a:ext cx="7574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+		Major	    minor		dim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7701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Triads:  Members of the Chord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449" y="1746250"/>
            <a:ext cx="5497894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7384" y="4873624"/>
            <a:ext cx="60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notes (members) of the chords are given names.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1333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1366"/>
            <a:ext cx="7772400" cy="1470025"/>
          </a:xfrm>
        </p:spPr>
        <p:txBody>
          <a:bodyPr>
            <a:normAutofit/>
          </a:bodyPr>
          <a:lstStyle/>
          <a:p>
            <a:r>
              <a:rPr lang="en-US" sz="9000" dirty="0" smtClean="0"/>
              <a:t>Seventh Chords</a:t>
            </a:r>
            <a:endParaRPr lang="en-US" sz="9000" dirty="0"/>
          </a:p>
        </p:txBody>
      </p:sp>
      <p:sp>
        <p:nvSpPr>
          <p:cNvPr id="3" name="TextBox 2"/>
          <p:cNvSpPr txBox="1"/>
          <p:nvPr/>
        </p:nvSpPr>
        <p:spPr>
          <a:xfrm>
            <a:off x="883318" y="2937100"/>
            <a:ext cx="75748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If we extend a tertian triad by adding another 3</a:t>
            </a:r>
            <a:r>
              <a:rPr lang="en-US" sz="4000" baseline="30000" dirty="0" smtClean="0"/>
              <a:t>rd</a:t>
            </a:r>
            <a:r>
              <a:rPr lang="en-US" sz="4000" dirty="0" smtClean="0"/>
              <a:t> on top of the 5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of the triad, the result is a four-note chord called a </a:t>
            </a:r>
            <a:r>
              <a:rPr lang="en-US" sz="4000" b="1" u="sng" dirty="0" smtClean="0"/>
              <a:t>seventh chord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533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Seventh Chords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3277" y="4487676"/>
            <a:ext cx="7995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Tonal harmony commonly makes use of only five seventh-chord types.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91" y="1583704"/>
            <a:ext cx="8759485" cy="287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Seventh Chords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3277" y="4487676"/>
            <a:ext cx="9108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Major    minor   </a:t>
            </a:r>
            <a:r>
              <a:rPr lang="en-US" sz="3500" dirty="0" smtClean="0"/>
              <a:t>half dim.</a:t>
            </a:r>
            <a:r>
              <a:rPr lang="en-US" sz="4000" dirty="0" smtClean="0"/>
              <a:t>  </a:t>
            </a:r>
            <a:r>
              <a:rPr lang="en-US" sz="3500" dirty="0" smtClean="0"/>
              <a:t>fully dim.    Dom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7243139" y="5161020"/>
            <a:ext cx="190086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/>
              <a:t>Major/Minor 7</a:t>
            </a:r>
            <a:r>
              <a:rPr lang="en-US" sz="3400" baseline="30000" dirty="0" smtClean="0"/>
              <a:t>th</a:t>
            </a:r>
            <a:r>
              <a:rPr lang="en-US" sz="3400" dirty="0"/>
              <a:t>,</a:t>
            </a:r>
            <a:endParaRPr lang="en-US" sz="3400" dirty="0" smtClean="0"/>
          </a:p>
          <a:p>
            <a:pPr algn="ctr"/>
            <a:r>
              <a:rPr lang="en-US" sz="3400" dirty="0" smtClean="0"/>
              <a:t>Mm</a:t>
            </a:r>
            <a:r>
              <a:rPr lang="en-US" sz="3400" dirty="0" smtClean="0">
                <a:latin typeface="Arial"/>
                <a:cs typeface="Arial"/>
              </a:rPr>
              <a:t>7</a:t>
            </a:r>
            <a:endParaRPr lang="en-US" sz="3400" dirty="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91" y="1583704"/>
            <a:ext cx="8759485" cy="2870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15748" y="5044036"/>
            <a:ext cx="498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°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4379777" y="5042308"/>
            <a:ext cx="498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°</a:t>
            </a:r>
            <a:endParaRPr lang="en-US" sz="60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427885" y="5262410"/>
            <a:ext cx="367101" cy="4195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6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Sevenths:  Members of the Chord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57384" y="4600077"/>
            <a:ext cx="6029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Just like Triads, the notes (members) of sevenths chords are given names.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68" y="1550064"/>
            <a:ext cx="6139588" cy="29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0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367</TotalTime>
  <Words>453</Words>
  <Application>Microsoft Office PowerPoint</Application>
  <PresentationFormat>On-screen Show (4:3)</PresentationFormat>
  <Paragraphs>120</Paragraphs>
  <Slides>29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Twilight</vt:lpstr>
      <vt:lpstr>Introduction to Triads and Seventh Chords</vt:lpstr>
      <vt:lpstr>Triads!</vt:lpstr>
      <vt:lpstr>Triads</vt:lpstr>
      <vt:lpstr>Triads</vt:lpstr>
      <vt:lpstr>Triads:  Members of the Chord</vt:lpstr>
      <vt:lpstr>Seventh Chords</vt:lpstr>
      <vt:lpstr>Seventh Chords</vt:lpstr>
      <vt:lpstr>Seventh Chords</vt:lpstr>
      <vt:lpstr>Sevenths:  Members of the Chord</vt:lpstr>
      <vt:lpstr>Triad Inversions</vt:lpstr>
      <vt:lpstr>Triads:  Root Position</vt:lpstr>
      <vt:lpstr>Triads:  First Inversion</vt:lpstr>
      <vt:lpstr>Triads:  First Inversion</vt:lpstr>
      <vt:lpstr>Triads:  Second Inversion</vt:lpstr>
      <vt:lpstr>Triads:  Second Inversion</vt:lpstr>
      <vt:lpstr>Triad Inversions:</vt:lpstr>
      <vt:lpstr>Seventh  Chord  Inversions</vt:lpstr>
      <vt:lpstr>Sevenths:  Root Position</vt:lpstr>
      <vt:lpstr>Sevenths:  First Inversion</vt:lpstr>
      <vt:lpstr>Sevenths:  First Inversion</vt:lpstr>
      <vt:lpstr>Sevenths:  Second Inversion</vt:lpstr>
      <vt:lpstr>Sevenths:  Second Inversion</vt:lpstr>
      <vt:lpstr>Sevenths:  Third Inversion</vt:lpstr>
      <vt:lpstr>Sevenths:  Third Inversion</vt:lpstr>
      <vt:lpstr>Seventh Chord Inversions:</vt:lpstr>
      <vt:lpstr>Inversion Symbols and  Figured Bass</vt:lpstr>
      <vt:lpstr>Inversion Hotline</vt:lpstr>
      <vt:lpstr>PowerPoint Presentation</vt:lpstr>
      <vt:lpstr>Lead Sheet Symbols:</vt:lpstr>
    </vt:vector>
  </TitlesOfParts>
  <Company>Lafayette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Triads and Seventh Chords</dc:title>
  <dc:creator>Ryan Marsh</dc:creator>
  <cp:lastModifiedBy>FCPS</cp:lastModifiedBy>
  <cp:revision>40</cp:revision>
  <dcterms:created xsi:type="dcterms:W3CDTF">2011-09-05T21:44:17Z</dcterms:created>
  <dcterms:modified xsi:type="dcterms:W3CDTF">2011-09-08T11:44:52Z</dcterms:modified>
</cp:coreProperties>
</file>