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5" r:id="rId4"/>
    <p:sldId id="284" r:id="rId5"/>
    <p:sldId id="274" r:id="rId6"/>
    <p:sldId id="278" r:id="rId7"/>
    <p:sldId id="296" r:id="rId8"/>
    <p:sldId id="301" r:id="rId9"/>
    <p:sldId id="294" r:id="rId10"/>
    <p:sldId id="295" r:id="rId11"/>
    <p:sldId id="298" r:id="rId12"/>
    <p:sldId id="297" r:id="rId13"/>
    <p:sldId id="268" r:id="rId14"/>
    <p:sldId id="288" r:id="rId15"/>
    <p:sldId id="289" r:id="rId16"/>
    <p:sldId id="290" r:id="rId17"/>
    <p:sldId id="291" r:id="rId18"/>
    <p:sldId id="292" r:id="rId19"/>
    <p:sldId id="275" r:id="rId20"/>
    <p:sldId id="299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Figured Bass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3025"/>
            <a:ext cx="6400800" cy="1752600"/>
          </a:xfrm>
        </p:spPr>
        <p:txBody>
          <a:bodyPr/>
          <a:lstStyle/>
          <a:p>
            <a:pPr algn="r"/>
            <a:r>
              <a:rPr lang="en-US" dirty="0" err="1" smtClean="0"/>
              <a:t>Kostka</a:t>
            </a:r>
            <a:r>
              <a:rPr lang="en-US" dirty="0" smtClean="0"/>
              <a:t>/Payne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39" y="550055"/>
            <a:ext cx="4400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Continuo Group: </a:t>
            </a:r>
          </a:p>
          <a:p>
            <a:endParaRPr lang="en-US" sz="2000" dirty="0"/>
          </a:p>
          <a:p>
            <a:r>
              <a:rPr lang="en-US" sz="3600" dirty="0" smtClean="0"/>
              <a:t>Consisted of one instrument capable </a:t>
            </a:r>
          </a:p>
          <a:p>
            <a:r>
              <a:rPr lang="en-US" sz="3600" dirty="0" smtClean="0"/>
              <a:t>of playing chords: 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Harpsichord, organ, lute, or guitar.</a:t>
            </a:r>
          </a:p>
          <a:p>
            <a:endParaRPr lang="en-US" sz="400" dirty="0"/>
          </a:p>
          <a:p>
            <a:r>
              <a:rPr lang="en-US" sz="3600" dirty="0" smtClean="0"/>
              <a:t>		</a:t>
            </a:r>
            <a:r>
              <a:rPr lang="en-US" sz="3600" u="sng" dirty="0" smtClean="0"/>
              <a:t>AND</a:t>
            </a:r>
          </a:p>
        </p:txBody>
      </p:sp>
      <p:pic>
        <p:nvPicPr>
          <p:cNvPr id="6" name="Picture 5" descr="Convivio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88" y="506793"/>
            <a:ext cx="4010102" cy="3127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93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360439" y="5056079"/>
            <a:ext cx="8410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One </a:t>
            </a:r>
            <a:r>
              <a:rPr lang="en-US" sz="3600" dirty="0"/>
              <a:t>or more “bass” instruments such as </a:t>
            </a:r>
            <a:r>
              <a:rPr lang="en-US" sz="3600" dirty="0" smtClean="0">
                <a:solidFill>
                  <a:srgbClr val="CC9A1A"/>
                </a:solidFill>
              </a:rPr>
              <a:t>Cello</a:t>
            </a:r>
            <a:r>
              <a:rPr lang="en-US" sz="3600" dirty="0">
                <a:solidFill>
                  <a:srgbClr val="CC9A1A"/>
                </a:solidFill>
              </a:rPr>
              <a:t>, double bass, bass viol, </a:t>
            </a:r>
            <a:r>
              <a:rPr lang="en-US" sz="3600" dirty="0" smtClean="0">
                <a:solidFill>
                  <a:srgbClr val="CC9A1A"/>
                </a:solidFill>
              </a:rPr>
              <a:t>bassoon.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39" y="550055"/>
            <a:ext cx="827293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Continuo players (often keyboardists) were expected to be able to </a:t>
            </a:r>
            <a:r>
              <a:rPr lang="en-US" sz="3600" b="1" u="sng" dirty="0" smtClean="0"/>
              <a:t>realize</a:t>
            </a:r>
            <a:r>
              <a:rPr lang="en-US" sz="3600" dirty="0" smtClean="0"/>
              <a:t> figured bass notation.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Harpsichord_player_by_al_Muni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84" y="2041515"/>
            <a:ext cx="6329475" cy="3999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9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007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What does it all mean?</a:t>
            </a:r>
            <a:endParaRPr lang="en-US" sz="6000" dirty="0"/>
          </a:p>
        </p:txBody>
      </p:sp>
      <p:pic>
        <p:nvPicPr>
          <p:cNvPr id="3" name="Picture 2" descr="500px-Figured_bas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r="982"/>
          <a:stretch/>
        </p:blipFill>
        <p:spPr>
          <a:xfrm>
            <a:off x="109880" y="2505380"/>
            <a:ext cx="8915400" cy="2826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27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Figured Bass: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4699" y="1845941"/>
            <a:ext cx="5468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ill Sans Ultra Bold"/>
                <a:cs typeface="Gill Sans Ultra Bold"/>
              </a:rPr>
              <a:t>Write this down!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Gill Sans Ultra Bold"/>
              <a:cs typeface="Gill Sans Ultra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247" y="2936295"/>
            <a:ext cx="85902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Figured bass means  </a:t>
            </a:r>
          </a:p>
          <a:p>
            <a:pPr algn="ctr"/>
            <a:r>
              <a:rPr lang="en-US" sz="6000" dirty="0" smtClean="0"/>
              <a:t>“Intervals above the bass.”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717389" y="5281907"/>
            <a:ext cx="5766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ill Sans Ultra Bold"/>
                <a:cs typeface="Gill Sans Ultra Bold"/>
              </a:rPr>
              <a:t>And memorize it!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Gill Sans Ultra Bold"/>
              <a:cs typeface="Gill Sans Ul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824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Inversion Symbols and </a:t>
            </a:r>
            <a:br>
              <a:rPr lang="en-US" dirty="0" smtClean="0"/>
            </a:br>
            <a:r>
              <a:rPr lang="en-US" dirty="0" smtClean="0"/>
              <a:t>Figured Bass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2" r="8355"/>
          <a:stretch/>
        </p:blipFill>
        <p:spPr>
          <a:xfrm>
            <a:off x="324776" y="2068564"/>
            <a:ext cx="8514285" cy="4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Inversion Symbols and </a:t>
            </a:r>
            <a:br>
              <a:rPr lang="en-US" dirty="0" smtClean="0"/>
            </a:br>
            <a:r>
              <a:rPr lang="en-US" dirty="0" smtClean="0"/>
              <a:t>Figured Bass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2" r="8355"/>
          <a:stretch/>
        </p:blipFill>
        <p:spPr>
          <a:xfrm>
            <a:off x="324776" y="2068564"/>
            <a:ext cx="8514285" cy="4265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34179" y="2068564"/>
            <a:ext cx="9707928" cy="1223610"/>
          </a:xfrm>
          <a:prstGeom prst="rect">
            <a:avLst/>
          </a:prstGeom>
          <a:solidFill>
            <a:schemeClr val="tx2">
              <a:lumMod val="1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0381" y="4293194"/>
            <a:ext cx="9524130" cy="2564806"/>
          </a:xfrm>
          <a:prstGeom prst="rect">
            <a:avLst/>
          </a:prstGeom>
          <a:solidFill>
            <a:schemeClr val="tx2">
              <a:lumMod val="1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Inversion Symbols and </a:t>
            </a:r>
            <a:br>
              <a:rPr lang="en-US" dirty="0" smtClean="0"/>
            </a:br>
            <a:r>
              <a:rPr lang="en-US" dirty="0" smtClean="0"/>
              <a:t>Figured Bass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2" r="8355"/>
          <a:stretch/>
        </p:blipFill>
        <p:spPr>
          <a:xfrm>
            <a:off x="324776" y="2068564"/>
            <a:ext cx="8514285" cy="4265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34179" y="1985004"/>
            <a:ext cx="9707928" cy="304475"/>
          </a:xfrm>
          <a:prstGeom prst="rect">
            <a:avLst/>
          </a:prstGeom>
          <a:solidFill>
            <a:schemeClr val="tx2">
              <a:lumMod val="1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0381" y="4293194"/>
            <a:ext cx="9524130" cy="2564806"/>
          </a:xfrm>
          <a:prstGeom prst="rect">
            <a:avLst/>
          </a:prstGeom>
          <a:solidFill>
            <a:schemeClr val="tx2">
              <a:lumMod val="1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Inversion Symbols and </a:t>
            </a:r>
            <a:br>
              <a:rPr lang="en-US" dirty="0" smtClean="0"/>
            </a:br>
            <a:r>
              <a:rPr lang="en-US" dirty="0" smtClean="0"/>
              <a:t>Figured Bass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2" r="8355"/>
          <a:stretch/>
        </p:blipFill>
        <p:spPr>
          <a:xfrm>
            <a:off x="324776" y="2068564"/>
            <a:ext cx="8514285" cy="4265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34179" y="1985004"/>
            <a:ext cx="9707928" cy="304475"/>
          </a:xfrm>
          <a:prstGeom prst="rect">
            <a:avLst/>
          </a:prstGeom>
          <a:solidFill>
            <a:schemeClr val="tx2">
              <a:lumMod val="1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0381" y="4293194"/>
            <a:ext cx="9524130" cy="803827"/>
          </a:xfrm>
          <a:prstGeom prst="rect">
            <a:avLst/>
          </a:prstGeom>
          <a:solidFill>
            <a:schemeClr val="tx2">
              <a:lumMod val="1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Inversion Symbols and </a:t>
            </a:r>
            <a:br>
              <a:rPr lang="en-US" dirty="0" smtClean="0"/>
            </a:br>
            <a:r>
              <a:rPr lang="en-US" dirty="0" smtClean="0"/>
              <a:t>Figured Bass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62" r="8355"/>
          <a:stretch/>
        </p:blipFill>
        <p:spPr>
          <a:xfrm>
            <a:off x="324776" y="2068564"/>
            <a:ext cx="8514285" cy="4265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34179" y="1985004"/>
            <a:ext cx="9707928" cy="2326574"/>
          </a:xfrm>
          <a:prstGeom prst="rect">
            <a:avLst/>
          </a:prstGeom>
          <a:solidFill>
            <a:schemeClr val="tx2">
              <a:lumMod val="1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50381" y="5097021"/>
            <a:ext cx="9524130" cy="1760979"/>
          </a:xfrm>
          <a:prstGeom prst="rect">
            <a:avLst/>
          </a:prstGeom>
          <a:solidFill>
            <a:schemeClr val="tx2">
              <a:lumMod val="1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068" y="458098"/>
            <a:ext cx="267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Triads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408668" y="239896"/>
            <a:ext cx="267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Seventh Chords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328959" y="239896"/>
            <a:ext cx="267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Inversion Hotline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-12806" y="1447888"/>
            <a:ext cx="170024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Inversion Symbol</a:t>
            </a:r>
          </a:p>
          <a:p>
            <a:pPr algn="ctr"/>
            <a:endParaRPr lang="en-US" sz="1200" dirty="0"/>
          </a:p>
          <a:p>
            <a:pPr algn="ctr"/>
            <a:endParaRPr lang="en-US" sz="2600" dirty="0" smtClean="0"/>
          </a:p>
          <a:p>
            <a:pPr algn="ctr"/>
            <a:endParaRPr lang="en-US" sz="2600" dirty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6</a:t>
            </a:r>
          </a:p>
          <a:p>
            <a:pPr algn="ctr"/>
            <a:endParaRPr lang="en-US" sz="1200" dirty="0"/>
          </a:p>
          <a:p>
            <a:pPr algn="ctr"/>
            <a:endParaRPr lang="en-US" sz="1500" dirty="0" smtClean="0"/>
          </a:p>
          <a:p>
            <a:pPr algn="ctr"/>
            <a:r>
              <a:rPr lang="en-US" sz="2600" dirty="0" smtClean="0"/>
              <a:t>6</a:t>
            </a:r>
          </a:p>
          <a:p>
            <a:pPr algn="ctr"/>
            <a:r>
              <a:rPr lang="en-US" sz="2600" dirty="0" smtClean="0"/>
              <a:t>4</a:t>
            </a:r>
          </a:p>
          <a:p>
            <a:pPr algn="ctr"/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687433" y="1441915"/>
            <a:ext cx="15218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Lowest Note</a:t>
            </a:r>
            <a:endParaRPr lang="en-US" sz="2600" dirty="0"/>
          </a:p>
          <a:p>
            <a:pPr algn="ctr"/>
            <a:endParaRPr lang="en-US" sz="1200" dirty="0" smtClean="0"/>
          </a:p>
          <a:p>
            <a:pPr algn="ctr"/>
            <a:r>
              <a:rPr lang="en-US" sz="2600" dirty="0" smtClean="0"/>
              <a:t>Root</a:t>
            </a:r>
          </a:p>
          <a:p>
            <a:pPr algn="ctr"/>
            <a:endParaRPr lang="en-US" sz="2600" dirty="0"/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Third</a:t>
            </a:r>
          </a:p>
          <a:p>
            <a:pPr algn="ctr"/>
            <a:endParaRPr lang="en-US" sz="2600" dirty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Fifth</a:t>
            </a:r>
          </a:p>
          <a:p>
            <a:pPr algn="ctr"/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4705041" y="1440225"/>
            <a:ext cx="152180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Lowest Note</a:t>
            </a:r>
            <a:endParaRPr lang="en-US" sz="2600" dirty="0"/>
          </a:p>
          <a:p>
            <a:pPr algn="ctr"/>
            <a:endParaRPr lang="en-US" sz="1200" dirty="0" smtClean="0"/>
          </a:p>
          <a:p>
            <a:pPr algn="ctr"/>
            <a:r>
              <a:rPr lang="en-US" sz="2600" dirty="0" smtClean="0"/>
              <a:t>Root</a:t>
            </a:r>
          </a:p>
          <a:p>
            <a:pPr algn="ctr"/>
            <a:endParaRPr lang="en-US" sz="2600" dirty="0"/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Third</a:t>
            </a:r>
          </a:p>
          <a:p>
            <a:pPr algn="ctr"/>
            <a:endParaRPr lang="en-US" sz="2600" dirty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Fifth</a:t>
            </a:r>
          </a:p>
          <a:p>
            <a:pPr algn="ctr"/>
            <a:endParaRPr lang="en-US" sz="2600" dirty="0" smtClean="0"/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Seventh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3130750" y="1441915"/>
            <a:ext cx="170024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Inversion Symbol</a:t>
            </a:r>
          </a:p>
          <a:p>
            <a:pPr algn="ctr"/>
            <a:endParaRPr lang="en-US" sz="1200" dirty="0"/>
          </a:p>
          <a:p>
            <a:pPr algn="ctr"/>
            <a:r>
              <a:rPr lang="en-US" sz="2600" dirty="0" smtClean="0"/>
              <a:t>7</a:t>
            </a:r>
          </a:p>
          <a:p>
            <a:pPr algn="ctr"/>
            <a:endParaRPr lang="en-US" sz="2600" dirty="0"/>
          </a:p>
          <a:p>
            <a:pPr algn="ctr"/>
            <a:r>
              <a:rPr lang="en-US" sz="2600" dirty="0" smtClean="0"/>
              <a:t>6</a:t>
            </a:r>
          </a:p>
          <a:p>
            <a:pPr algn="ctr"/>
            <a:r>
              <a:rPr lang="en-US" sz="2600" dirty="0"/>
              <a:t>5</a:t>
            </a:r>
            <a:endParaRPr lang="en-US" sz="2600" dirty="0" smtClean="0"/>
          </a:p>
          <a:p>
            <a:pPr algn="ctr"/>
            <a:endParaRPr lang="en-US" sz="1200" dirty="0"/>
          </a:p>
          <a:p>
            <a:pPr algn="ctr"/>
            <a:endParaRPr lang="en-US" sz="1500" dirty="0" smtClean="0"/>
          </a:p>
          <a:p>
            <a:pPr algn="ctr"/>
            <a:r>
              <a:rPr lang="en-US" sz="2600" dirty="0" smtClean="0"/>
              <a:t>4</a:t>
            </a:r>
          </a:p>
          <a:p>
            <a:pPr algn="ctr"/>
            <a:r>
              <a:rPr lang="en-US" sz="2600" dirty="0" smtClean="0"/>
              <a:t>3</a:t>
            </a:r>
          </a:p>
          <a:p>
            <a:pPr algn="ctr"/>
            <a:endParaRPr lang="en-US" sz="1200" dirty="0" smtClean="0"/>
          </a:p>
          <a:p>
            <a:pPr algn="ctr"/>
            <a:endParaRPr lang="en-US" sz="1500" dirty="0"/>
          </a:p>
          <a:p>
            <a:pPr algn="ctr"/>
            <a:r>
              <a:rPr lang="en-US" sz="2600" dirty="0" smtClean="0"/>
              <a:t>4</a:t>
            </a:r>
          </a:p>
          <a:p>
            <a:pPr algn="ctr"/>
            <a:r>
              <a:rPr lang="en-US" sz="2600" dirty="0" smtClean="0"/>
              <a:t>2</a:t>
            </a:r>
            <a:endParaRPr lang="en-US" sz="2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1068" y="2486091"/>
            <a:ext cx="11124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44868" y="2486091"/>
            <a:ext cx="11124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91554" y="2476003"/>
            <a:ext cx="11124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88518" y="2481357"/>
            <a:ext cx="11124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068" y="1450721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1068" y="359337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24718" y="359429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24718" y="1447888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1068" y="5511902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08668" y="6540887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28959" y="359429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28959" y="1450721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28959" y="2488028"/>
            <a:ext cx="26762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pho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65" y="2682476"/>
            <a:ext cx="2540095" cy="19304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328959" y="1650151"/>
            <a:ext cx="2676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rial"/>
                <a:cs typeface="Arial"/>
              </a:rPr>
              <a:t>664-765-4342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165" y="4777915"/>
            <a:ext cx="2091721" cy="1757703"/>
          </a:xfrm>
          <a:prstGeom prst="rect">
            <a:avLst/>
          </a:prstGeom>
        </p:spPr>
      </p:pic>
      <p:sp>
        <p:nvSpPr>
          <p:cNvPr id="30" name="Down Arrow Callout 29"/>
          <p:cNvSpPr/>
          <p:nvPr/>
        </p:nvSpPr>
        <p:spPr>
          <a:xfrm>
            <a:off x="7802700" y="5163181"/>
            <a:ext cx="1244532" cy="881687"/>
          </a:xfrm>
          <a:prstGeom prst="downArrowCallout">
            <a:avLst>
              <a:gd name="adj1" fmla="val 23808"/>
              <a:gd name="adj2" fmla="val 33330"/>
              <a:gd name="adj3" fmla="val 25000"/>
              <a:gd name="adj4" fmla="val 614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1-664 is for Montserrat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34731"/>
            <a:ext cx="7772400" cy="1470025"/>
          </a:xfrm>
        </p:spPr>
        <p:txBody>
          <a:bodyPr>
            <a:noAutofit/>
          </a:bodyPr>
          <a:lstStyle/>
          <a:p>
            <a:r>
              <a:rPr lang="en-US" sz="7000" dirty="0" smtClean="0"/>
              <a:t>In the last presentation, we learned about </a:t>
            </a:r>
            <a:r>
              <a:rPr lang="en-US" sz="7000" u="sng" dirty="0" smtClean="0"/>
              <a:t>Triad</a:t>
            </a:r>
            <a:r>
              <a:rPr lang="en-US" sz="7000" dirty="0" smtClean="0"/>
              <a:t> and </a:t>
            </a:r>
            <a:r>
              <a:rPr lang="en-US" sz="7000" u="sng" dirty="0" smtClean="0"/>
              <a:t>7</a:t>
            </a:r>
            <a:r>
              <a:rPr lang="en-US" sz="7000" u="sng" baseline="30000" dirty="0" smtClean="0"/>
              <a:t>th</a:t>
            </a:r>
            <a:r>
              <a:rPr lang="en-US" sz="7000" u="sng" dirty="0" smtClean="0"/>
              <a:t> Chord</a:t>
            </a:r>
            <a:r>
              <a:rPr lang="en-US" sz="7000" dirty="0" smtClean="0"/>
              <a:t> inversions.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393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499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Important Symbols: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192" y="2874715"/>
            <a:ext cx="8645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ill Sans Ultra Bold"/>
                <a:cs typeface="Gill Sans Ultra Bold"/>
              </a:rPr>
              <a:t>Write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ill Sans Ultra Bold"/>
                <a:cs typeface="Gill Sans Ultra Bold"/>
              </a:rPr>
              <a:t>the next page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ill Sans Ultra Bold"/>
                <a:cs typeface="Gill Sans Ultra Bold"/>
              </a:rPr>
              <a:t>down!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Gill Sans Ultra Bold"/>
              <a:cs typeface="Gill Sans Ultra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9092" y="1006355"/>
            <a:ext cx="29931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ＭＳ ゴシック"/>
                <a:ea typeface="ＭＳ ゴシック"/>
                <a:cs typeface="ＭＳ ゴシック"/>
              </a:rPr>
              <a:t>♭♮♯</a:t>
            </a:r>
            <a:r>
              <a:rPr lang="en-US" sz="6000" dirty="0" smtClean="0">
                <a:latin typeface="Arial"/>
                <a:cs typeface="Arial"/>
              </a:rPr>
              <a:t>+ </a:t>
            </a:r>
            <a:r>
              <a:rPr lang="en-US" sz="6000" dirty="0" smtClean="0">
                <a:latin typeface="Arial"/>
                <a:ea typeface="ＭＳ ゴシック"/>
                <a:cs typeface="Arial"/>
              </a:rPr>
              <a:t>\</a:t>
            </a:r>
            <a:endParaRPr lang="en-US" sz="6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387" y="3720212"/>
            <a:ext cx="5766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ill Sans Ultra Bold"/>
                <a:cs typeface="Gill Sans Ultra Bold"/>
              </a:rPr>
              <a:t>And memorize it!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Gill Sans Ultra Bold"/>
              <a:cs typeface="Gill Sans Ultra Bold"/>
            </a:endParaRPr>
          </a:p>
        </p:txBody>
      </p:sp>
    </p:spTree>
    <p:extLst>
      <p:ext uri="{BB962C8B-B14F-4D97-AF65-F5344CB8AC3E}">
        <p14:creationId xmlns:p14="http://schemas.microsoft.com/office/powerpoint/2010/main" val="86372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78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500" dirty="0" smtClean="0"/>
              <a:t>Important Symbols:</a:t>
            </a:r>
            <a:endParaRPr lang="en-US" sz="4500" dirty="0"/>
          </a:p>
        </p:txBody>
      </p:sp>
      <p:sp>
        <p:nvSpPr>
          <p:cNvPr id="5" name="TextBox 4"/>
          <p:cNvSpPr txBox="1"/>
          <p:nvPr/>
        </p:nvSpPr>
        <p:spPr>
          <a:xfrm>
            <a:off x="5803465" y="184373"/>
            <a:ext cx="25186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 smtClean="0">
                <a:latin typeface="ＭＳ ゴシック"/>
                <a:ea typeface="ＭＳ ゴシック"/>
                <a:cs typeface="ＭＳ ゴシック"/>
              </a:rPr>
              <a:t>♭♮♯</a:t>
            </a:r>
            <a:r>
              <a:rPr lang="en-US" sz="5000" dirty="0" smtClean="0">
                <a:latin typeface="Arial"/>
                <a:cs typeface="Arial"/>
              </a:rPr>
              <a:t>+ </a:t>
            </a:r>
            <a:r>
              <a:rPr lang="en-US" sz="5000" dirty="0" smtClean="0">
                <a:latin typeface="Arial"/>
                <a:ea typeface="ＭＳ ゴシック"/>
                <a:cs typeface="Arial"/>
              </a:rPr>
              <a:t>\</a:t>
            </a:r>
            <a:endParaRPr lang="en-US" sz="5000" dirty="0" smtClean="0">
              <a:latin typeface="ＭＳ ゴシック"/>
              <a:ea typeface="ＭＳ ゴシック"/>
              <a:cs typeface="ＭＳ 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02531"/>
            <a:ext cx="4348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An accidental next to a roman numeral in the figured bass could be used to raise or lower a note.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16744"/>
            <a:ext cx="464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An accidental </a:t>
            </a:r>
            <a:r>
              <a:rPr lang="en-US" sz="3000" u="sng" dirty="0" smtClean="0"/>
              <a:t>by itself</a:t>
            </a:r>
            <a:r>
              <a:rPr lang="en-US" sz="3000" dirty="0" smtClean="0"/>
              <a:t> always refers to the 3</a:t>
            </a:r>
            <a:r>
              <a:rPr lang="en-US" sz="3000" baseline="30000" dirty="0" smtClean="0"/>
              <a:t>rd</a:t>
            </a:r>
            <a:r>
              <a:rPr lang="en-US" sz="3000" dirty="0" smtClean="0"/>
              <a:t> </a:t>
            </a:r>
            <a:r>
              <a:rPr lang="en-US" sz="3000" u="sng" dirty="0" smtClean="0"/>
              <a:t>ABOVE THE BASS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2" y="5041605"/>
            <a:ext cx="4365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 </a:t>
            </a:r>
            <a:r>
              <a:rPr lang="en-US" sz="3000" u="sng" dirty="0" smtClean="0"/>
              <a:t>slash</a:t>
            </a:r>
            <a:r>
              <a:rPr lang="en-US" sz="3000" dirty="0" smtClean="0"/>
              <a:t> \ or </a:t>
            </a:r>
            <a:r>
              <a:rPr lang="en-US" sz="3000" u="sng" dirty="0" smtClean="0"/>
              <a:t>plus</a:t>
            </a:r>
            <a:r>
              <a:rPr lang="en-US" sz="3000" dirty="0" smtClean="0"/>
              <a:t> + sign with an </a:t>
            </a:r>
            <a:r>
              <a:rPr lang="en-US" sz="3000" dirty="0"/>
              <a:t>A</a:t>
            </a:r>
            <a:r>
              <a:rPr lang="en-US" sz="3000" dirty="0" smtClean="0"/>
              <a:t>rabic numeral means to raise that note.</a:t>
            </a:r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019" y="1265325"/>
            <a:ext cx="4028113" cy="1549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20" y="3179299"/>
            <a:ext cx="4028114" cy="1549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523"/>
          <a:stretch/>
        </p:blipFill>
        <p:spPr>
          <a:xfrm>
            <a:off x="4840184" y="5030219"/>
            <a:ext cx="4010950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Triad Inversions: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49" r="4213" b="64"/>
          <a:stretch/>
        </p:blipFill>
        <p:spPr>
          <a:xfrm>
            <a:off x="297434" y="1679575"/>
            <a:ext cx="8537864" cy="313055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2823821" y="3735032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499280" y="3476003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107903" y="3216974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04051" y="5107375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88865" y="5012552"/>
            <a:ext cx="72979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For each inversion, remember to memorize which member of the chord is in the bass.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856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Seventh Chord Inversions: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823821" y="3735032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499280" y="3476003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8107903" y="3216974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0" y="1668844"/>
            <a:ext cx="8805643" cy="313055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1890136" y="3735032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012179" y="3704543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6217767" y="3433546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153471" y="3178989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804051" y="5158858"/>
            <a:ext cx="501270" cy="5180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8865" y="5012552"/>
            <a:ext cx="72979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For each inversion, remember to memorize which member of the chord is in the bass.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7814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 Hotline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2409"/>
            <a:ext cx="8229600" cy="23568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0000" b="1" dirty="0" smtClean="0">
                <a:latin typeface="Arial"/>
                <a:cs typeface="Arial"/>
              </a:rPr>
              <a:t>664-765-4342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8449" y="3466087"/>
            <a:ext cx="3799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If you can remember a phone number, you can remember inversions!</a:t>
            </a:r>
            <a:endParaRPr lang="en-US" sz="3600" dirty="0"/>
          </a:p>
        </p:txBody>
      </p:sp>
      <p:pic>
        <p:nvPicPr>
          <p:cNvPr id="6" name="Picture 5" descr="pho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37" y="2927222"/>
            <a:ext cx="4475246" cy="34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0px-Purcell_diatonic_chromaticism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84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674"/>
            <a:ext cx="7772400" cy="2762713"/>
          </a:xfrm>
        </p:spPr>
        <p:txBody>
          <a:bodyPr>
            <a:normAutofit fontScale="90000"/>
          </a:bodyPr>
          <a:lstStyle/>
          <a:p>
            <a:r>
              <a:rPr lang="en-US" sz="9000" dirty="0" smtClean="0"/>
              <a:t>What is </a:t>
            </a:r>
            <a:br>
              <a:rPr lang="en-US" sz="9000" dirty="0" smtClean="0"/>
            </a:br>
            <a:r>
              <a:rPr lang="en-US" sz="9000" dirty="0" smtClean="0"/>
              <a:t>Figured Bass?</a:t>
            </a:r>
            <a:endParaRPr lang="en-US" sz="9000" dirty="0"/>
          </a:p>
        </p:txBody>
      </p:sp>
      <p:sp>
        <p:nvSpPr>
          <p:cNvPr id="3" name="TextBox 2"/>
          <p:cNvSpPr txBox="1"/>
          <p:nvPr/>
        </p:nvSpPr>
        <p:spPr>
          <a:xfrm>
            <a:off x="868868" y="3440335"/>
            <a:ext cx="7589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Figured bass, or thoroughbass, is a kind of </a:t>
            </a:r>
            <a:r>
              <a:rPr lang="en-US" sz="3600" dirty="0" smtClean="0"/>
              <a:t>integer musical notation used to indicate intervals, chords, and non-chord tones, in relation to a bass note.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60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0px-Purcell_diatonic_chromatic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5" y="377544"/>
            <a:ext cx="8348640" cy="61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58" y="295947"/>
            <a:ext cx="8553641" cy="6379682"/>
          </a:xfrm>
          <a:prstGeom prst="rect">
            <a:avLst/>
          </a:prstGeom>
        </p:spPr>
      </p:pic>
      <p:pic>
        <p:nvPicPr>
          <p:cNvPr id="2" name="02 SelfTest-3-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199" y="5541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8487" y="3634672"/>
            <a:ext cx="7777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Figured bass is closely associated with basso continuo, an accompaniment used in almost all genres of music in the Baroque period, through rarely in modern music.</a:t>
            </a:r>
            <a:endParaRPr lang="en-US" sz="3600" dirty="0"/>
          </a:p>
        </p:txBody>
      </p:sp>
      <p:pic>
        <p:nvPicPr>
          <p:cNvPr id="7" name="Picture 6" descr="buxtehu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33" y="257092"/>
            <a:ext cx="5912599" cy="3377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7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53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438</TotalTime>
  <Words>344</Words>
  <Application>Microsoft Office PowerPoint</Application>
  <PresentationFormat>On-screen Show (4:3)</PresentationFormat>
  <Paragraphs>91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Twilight</vt:lpstr>
      <vt:lpstr>Figured Bass</vt:lpstr>
      <vt:lpstr>In the last presentation, we learned about Triad and 7th Chord inversions.</vt:lpstr>
      <vt:lpstr>Triad Inversions:</vt:lpstr>
      <vt:lpstr>Seventh Chord Inversions:</vt:lpstr>
      <vt:lpstr>Inversion Hotline</vt:lpstr>
      <vt:lpstr>What is  Figured Bass?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it all mean?</vt:lpstr>
      <vt:lpstr>Figured Bass:</vt:lpstr>
      <vt:lpstr>Inversion Symbols and  Figured Bass</vt:lpstr>
      <vt:lpstr>Inversion Symbols and  Figured Bass</vt:lpstr>
      <vt:lpstr>Inversion Symbols and  Figured Bass</vt:lpstr>
      <vt:lpstr>Inversion Symbols and  Figured Bass</vt:lpstr>
      <vt:lpstr>Inversion Symbols and  Figured Bass</vt:lpstr>
      <vt:lpstr>PowerPoint Presentation</vt:lpstr>
      <vt:lpstr>Important Symbols:</vt:lpstr>
      <vt:lpstr>Important Symbols:</vt:lpstr>
    </vt:vector>
  </TitlesOfParts>
  <Company>Lafayette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Triads and Seventh Chords</dc:title>
  <dc:creator>Ryan Marsh</dc:creator>
  <cp:lastModifiedBy>FCPS</cp:lastModifiedBy>
  <cp:revision>53</cp:revision>
  <dcterms:created xsi:type="dcterms:W3CDTF">2011-09-05T21:44:17Z</dcterms:created>
  <dcterms:modified xsi:type="dcterms:W3CDTF">2011-09-12T12:18:35Z</dcterms:modified>
</cp:coreProperties>
</file>