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7" r:id="rId6"/>
    <p:sldId id="259" r:id="rId7"/>
    <p:sldId id="269" r:id="rId8"/>
    <p:sldId id="260" r:id="rId9"/>
    <p:sldId id="261" r:id="rId10"/>
    <p:sldId id="266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784446"/>
            <a:ext cx="5867400" cy="1470025"/>
          </a:xfrm>
        </p:spPr>
        <p:txBody>
          <a:bodyPr>
            <a:normAutofit/>
          </a:bodyPr>
          <a:lstStyle/>
          <a:p>
            <a:r>
              <a:rPr lang="en-US" sz="7500" dirty="0" smtClean="0"/>
              <a:t>Voice-Leading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67918"/>
            <a:ext cx="5867400" cy="573741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Kostka</a:t>
            </a:r>
            <a:r>
              <a:rPr lang="en-US" sz="3600" dirty="0" smtClean="0"/>
              <a:t>/Payne – Chapter 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0366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Objectionable Parallels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74" y="3942549"/>
            <a:ext cx="6019005" cy="26751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9463" y="4312164"/>
            <a:ext cx="104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 5-12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1821889"/>
            <a:ext cx="7883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Parallel 5ths and 8ves: </a:t>
            </a:r>
          </a:p>
          <a:p>
            <a:r>
              <a:rPr lang="en-US" sz="3600" dirty="0" smtClean="0"/>
              <a:t>When two parts are separated by a P5 or P8 and move to new pitches that are separated by the same interval.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35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Contrary Motion	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2011436"/>
            <a:ext cx="7883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Consecutive</a:t>
            </a:r>
            <a:r>
              <a:rPr lang="en-US" sz="3600" dirty="0" smtClean="0"/>
              <a:t> 5ths and 8ves by contrary motion should be avoided.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78164" y="3667709"/>
            <a:ext cx="104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 5-13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270" y="3211764"/>
            <a:ext cx="4738096" cy="328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Unequal 5ths 	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2011436"/>
            <a:ext cx="78835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Unequal 5ths result when a P5 is followed by a dim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or the reverse.</a:t>
            </a:r>
          </a:p>
          <a:p>
            <a:endParaRPr lang="en-US" sz="3600" dirty="0"/>
          </a:p>
          <a:p>
            <a:r>
              <a:rPr lang="en-US" sz="3600" dirty="0" smtClean="0"/>
              <a:t>**We will consider unequal 5ths an error when they involve </a:t>
            </a:r>
            <a:r>
              <a:rPr lang="en-US" sz="3600" u="sng" dirty="0" smtClean="0"/>
              <a:t>dim. 5th </a:t>
            </a:r>
            <a:r>
              <a:rPr lang="en-US" sz="3600" dirty="0" smtClean="0"/>
              <a:t>– </a:t>
            </a:r>
            <a:r>
              <a:rPr lang="en-US" sz="3600" u="sng" dirty="0" smtClean="0"/>
              <a:t>P5</a:t>
            </a:r>
            <a:r>
              <a:rPr lang="en-US" sz="3600" dirty="0" smtClean="0"/>
              <a:t> between the bass and another voice.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7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Direct or Hidden 5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/8</a:t>
            </a:r>
            <a:r>
              <a:rPr lang="en-US" sz="6000" baseline="30000" dirty="0" smtClean="0"/>
              <a:t>ve</a:t>
            </a:r>
            <a:r>
              <a:rPr lang="en-US" sz="6000" dirty="0" smtClean="0"/>
              <a:t>	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59209" y="2011436"/>
            <a:ext cx="832177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Direct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or 8</a:t>
            </a:r>
            <a:r>
              <a:rPr lang="en-US" sz="3600" baseline="30000" dirty="0" smtClean="0"/>
              <a:t>ves</a:t>
            </a:r>
            <a:r>
              <a:rPr lang="en-US" sz="3600" dirty="0" smtClean="0"/>
              <a:t> occur when </a:t>
            </a:r>
            <a:r>
              <a:rPr lang="en-US" sz="3600" smtClean="0"/>
              <a:t>all of the </a:t>
            </a:r>
            <a:r>
              <a:rPr lang="en-US" sz="3600" dirty="0" smtClean="0"/>
              <a:t>following conditions are satisfied:</a:t>
            </a:r>
          </a:p>
          <a:p>
            <a:endParaRPr lang="en-US" sz="1400" dirty="0" smtClean="0"/>
          </a:p>
          <a:p>
            <a:r>
              <a:rPr lang="en-US" sz="3600" dirty="0" smtClean="0"/>
              <a:t>• The outer 2 voices (soprano/bass) create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or 8</a:t>
            </a:r>
            <a:r>
              <a:rPr lang="en-US" sz="3600" baseline="30000" dirty="0" smtClean="0"/>
              <a:t>ve</a:t>
            </a:r>
            <a:r>
              <a:rPr lang="en-US" sz="3600" dirty="0" smtClean="0"/>
              <a:t> between them (</a:t>
            </a:r>
            <a:r>
              <a:rPr lang="en-US" sz="3600" u="sng" dirty="0" smtClean="0"/>
              <a:t>on 2</a:t>
            </a:r>
            <a:r>
              <a:rPr lang="en-US" sz="3600" u="sng" baseline="30000" dirty="0" smtClean="0"/>
              <a:t>nd</a:t>
            </a:r>
            <a:r>
              <a:rPr lang="en-US" sz="3600" u="sng" dirty="0" smtClean="0"/>
              <a:t> chord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• These voices move in the same direction.</a:t>
            </a:r>
          </a:p>
          <a:p>
            <a:r>
              <a:rPr lang="en-US" sz="3600" dirty="0" smtClean="0"/>
              <a:t>• There is a leap in the soprano part.</a:t>
            </a:r>
          </a:p>
          <a:p>
            <a:endParaRPr lang="en-US" sz="2000" dirty="0"/>
          </a:p>
          <a:p>
            <a:r>
              <a:rPr lang="en-US" sz="3600" dirty="0" smtClean="0"/>
              <a:t>Direct 5</a:t>
            </a:r>
            <a:r>
              <a:rPr lang="en-US" sz="3600" baseline="30000" dirty="0" smtClean="0"/>
              <a:t>ths</a:t>
            </a:r>
            <a:r>
              <a:rPr lang="en-US" sz="3600" dirty="0" smtClean="0"/>
              <a:t> and 8</a:t>
            </a:r>
            <a:r>
              <a:rPr lang="en-US" sz="3600" baseline="30000" dirty="0" smtClean="0"/>
              <a:t>ves</a:t>
            </a:r>
            <a:r>
              <a:rPr lang="en-US" sz="3600" dirty="0" smtClean="0"/>
              <a:t> are part-writing errors.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475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Direct or Hidden 5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/8</a:t>
            </a:r>
            <a:r>
              <a:rPr lang="en-US" sz="6000" baseline="30000" dirty="0" smtClean="0"/>
              <a:t>ve</a:t>
            </a:r>
            <a:r>
              <a:rPr lang="en-US" sz="6000" dirty="0" smtClean="0"/>
              <a:t>	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93" y="2297773"/>
            <a:ext cx="8245950" cy="33315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993" y="1947395"/>
            <a:ext cx="104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 5-16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Melodic Critique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05142" y="2073423"/>
            <a:ext cx="820778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Rhythm: Keep rhythm simple.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2. Harmony: EVERY melody note should be represented in chord.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3. Contour: Melody should be </a:t>
            </a:r>
            <a:r>
              <a:rPr lang="en-US" sz="2000" b="1" dirty="0" smtClean="0"/>
              <a:t>CONJUNCT </a:t>
            </a:r>
            <a:r>
              <a:rPr lang="en-US" sz="2000" dirty="0" smtClean="0"/>
              <a:t>(stepwise) with a single (1) </a:t>
            </a:r>
            <a:br>
              <a:rPr lang="en-US" sz="2000" dirty="0" smtClean="0"/>
            </a:br>
            <a:r>
              <a:rPr lang="en-US" sz="2000" dirty="0" smtClean="0"/>
              <a:t>FOCAL POINT.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4. Leaps:   Avoid AUG. intervals,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larger than a P8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Interval larger than P4 approached and left in OPPOSITE direction</a:t>
            </a:r>
            <a:br>
              <a:rPr lang="en-US" sz="2000" dirty="0" smtClean="0"/>
            </a:br>
            <a:r>
              <a:rPr lang="en-US" sz="2000" dirty="0" smtClean="0"/>
              <a:t>	   Consecutive smaller leaps same direction and outline a TRIAD</a:t>
            </a:r>
          </a:p>
          <a:p>
            <a:r>
              <a:rPr lang="en-US" sz="2000" dirty="0"/>
              <a:t>	</a:t>
            </a:r>
          </a:p>
          <a:p>
            <a:r>
              <a:rPr lang="en-US" sz="2000" dirty="0" smtClean="0"/>
              <a:t>5. Tendency Tones:    Scale degree 7 moves to 1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/>
              <a:t> </a:t>
            </a:r>
            <a:r>
              <a:rPr lang="en-US" sz="2000" smtClean="0"/>
              <a:t>      Scale </a:t>
            </a:r>
            <a:r>
              <a:rPr lang="en-US" sz="2000" dirty="0" smtClean="0"/>
              <a:t>degree 4 moves to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Stems and Notation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2248370"/>
            <a:ext cx="7883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Stems of the top part always point up and bottom part point down.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61" y="3756938"/>
            <a:ext cx="8283862" cy="2615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8164" y="3620324"/>
            <a:ext cx="104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 5-3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Voicing a chord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2248370"/>
            <a:ext cx="7883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Voicing is how the chord is to be distributed or spaced.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03" y="3703590"/>
            <a:ext cx="8362951" cy="27153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4949" y="3448699"/>
            <a:ext cx="104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 5-4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Spacing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2248370"/>
            <a:ext cx="7883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Close Structure </a:t>
            </a:r>
            <a:r>
              <a:rPr lang="en-US" sz="3600" dirty="0" smtClean="0"/>
              <a:t>– Less than an octave between </a:t>
            </a:r>
            <a:r>
              <a:rPr lang="en-US" sz="3600" dirty="0"/>
              <a:t>	</a:t>
            </a:r>
            <a:r>
              <a:rPr lang="en-US" sz="3600" dirty="0" smtClean="0"/>
              <a:t>soprano and tenor</a:t>
            </a:r>
          </a:p>
          <a:p>
            <a:endParaRPr lang="en-US" sz="3600" dirty="0"/>
          </a:p>
          <a:p>
            <a:r>
              <a:rPr lang="en-US" sz="3600" u="sng" dirty="0" smtClean="0"/>
              <a:t>Open Structure </a:t>
            </a:r>
            <a:r>
              <a:rPr lang="en-US" sz="3600" dirty="0" smtClean="0"/>
              <a:t>– An octave or more between soprano and tenor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31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Spacing Errors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1897710"/>
            <a:ext cx="78835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• Avoid Crossed Voices</a:t>
            </a:r>
          </a:p>
          <a:p>
            <a:endParaRPr lang="en-US" sz="1400" dirty="0"/>
          </a:p>
          <a:p>
            <a:r>
              <a:rPr lang="en-US" sz="3600" dirty="0" smtClean="0"/>
              <a:t>• Avoid overly spacious sonorities by keeping adjacent parts (excluding the bass) within an octave of each other.</a:t>
            </a:r>
          </a:p>
          <a:p>
            <a:endParaRPr lang="en-US" sz="1400" dirty="0" smtClean="0"/>
          </a:p>
          <a:p>
            <a:r>
              <a:rPr lang="en-US" sz="3600" dirty="0" smtClean="0"/>
              <a:t>A </a:t>
            </a:r>
            <a:r>
              <a:rPr lang="en-US" sz="3600" u="sng" dirty="0" smtClean="0"/>
              <a:t>Spacing Error </a:t>
            </a:r>
            <a:r>
              <a:rPr lang="en-US" sz="3600" dirty="0" smtClean="0"/>
              <a:t>results from having more than an octave between two consecutive parts.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92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Vocal Ranges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1897710"/>
            <a:ext cx="7883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• When composing for vocal ensembles use the ranges given below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46" y="3637968"/>
            <a:ext cx="8362951" cy="1463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949" y="3268636"/>
            <a:ext cx="104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 5-9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Types of Motion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4314416"/>
            <a:ext cx="7883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Of these five types of motion, parallel motion is the most significant.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04" y="2629288"/>
            <a:ext cx="8557464" cy="1351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949" y="2146228"/>
            <a:ext cx="104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 5-10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Part-writing errors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2011436"/>
            <a:ext cx="78835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following slides detail part-writing errors which are to be avoided. 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• Parallel 5ths and 8ves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• 5ths and 8ves by contrary motion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• Unequal 5ths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• Direct (Hidden) 5ths and 8ves</a:t>
            </a:r>
          </a:p>
          <a:p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567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190</TotalTime>
  <Words>310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Voice-Leading</vt:lpstr>
      <vt:lpstr>Melodic Critique</vt:lpstr>
      <vt:lpstr>Stems and Notation</vt:lpstr>
      <vt:lpstr>Voicing a chord</vt:lpstr>
      <vt:lpstr>Spacing</vt:lpstr>
      <vt:lpstr>Spacing Errors</vt:lpstr>
      <vt:lpstr>Vocal Ranges</vt:lpstr>
      <vt:lpstr>Types of Motion</vt:lpstr>
      <vt:lpstr>Part-writing errors</vt:lpstr>
      <vt:lpstr>Objectionable Parallels</vt:lpstr>
      <vt:lpstr>Contrary Motion </vt:lpstr>
      <vt:lpstr>Unequal 5ths  </vt:lpstr>
      <vt:lpstr>Direct or Hidden 5th/8ve </vt:lpstr>
      <vt:lpstr>Direct or Hidden 5th/8ve </vt:lpstr>
    </vt:vector>
  </TitlesOfParts>
  <Company>Lafayette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Voicing</dc:title>
  <dc:creator>Ryan Marsh</dc:creator>
  <cp:lastModifiedBy>Marsh, Tiffany</cp:lastModifiedBy>
  <cp:revision>16</cp:revision>
  <dcterms:created xsi:type="dcterms:W3CDTF">2011-10-07T01:58:02Z</dcterms:created>
  <dcterms:modified xsi:type="dcterms:W3CDTF">2011-11-18T18:28:58Z</dcterms:modified>
</cp:coreProperties>
</file>